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9"/>
  </p:notesMasterIdLst>
  <p:handoutMasterIdLst>
    <p:handoutMasterId r:id="rId70"/>
  </p:handoutMasterIdLst>
  <p:sldIdLst>
    <p:sldId id="256" r:id="rId3"/>
    <p:sldId id="594" r:id="rId4"/>
    <p:sldId id="442" r:id="rId5"/>
    <p:sldId id="443" r:id="rId6"/>
    <p:sldId id="498" r:id="rId7"/>
    <p:sldId id="499" r:id="rId8"/>
    <p:sldId id="501" r:id="rId9"/>
    <p:sldId id="445" r:id="rId10"/>
    <p:sldId id="447" r:id="rId11"/>
    <p:sldId id="448" r:id="rId12"/>
    <p:sldId id="502" r:id="rId13"/>
    <p:sldId id="449" r:id="rId14"/>
    <p:sldId id="450" r:id="rId15"/>
    <p:sldId id="451" r:id="rId16"/>
    <p:sldId id="452" r:id="rId17"/>
    <p:sldId id="456" r:id="rId18"/>
    <p:sldId id="457" r:id="rId19"/>
    <p:sldId id="458" r:id="rId20"/>
    <p:sldId id="504" r:id="rId21"/>
    <p:sldId id="505" r:id="rId22"/>
    <p:sldId id="459" r:id="rId23"/>
    <p:sldId id="460" r:id="rId24"/>
    <p:sldId id="461" r:id="rId25"/>
    <p:sldId id="464" r:id="rId26"/>
    <p:sldId id="469" r:id="rId27"/>
    <p:sldId id="471" r:id="rId28"/>
    <p:sldId id="470" r:id="rId29"/>
    <p:sldId id="473" r:id="rId30"/>
    <p:sldId id="474" r:id="rId31"/>
    <p:sldId id="491" r:id="rId32"/>
    <p:sldId id="492" r:id="rId33"/>
    <p:sldId id="493" r:id="rId34"/>
    <p:sldId id="494" r:id="rId35"/>
    <p:sldId id="568" r:id="rId36"/>
    <p:sldId id="511" r:id="rId37"/>
    <p:sldId id="512" r:id="rId38"/>
    <p:sldId id="513" r:id="rId39"/>
    <p:sldId id="552" r:id="rId40"/>
    <p:sldId id="515" r:id="rId41"/>
    <p:sldId id="516" r:id="rId42"/>
    <p:sldId id="517" r:id="rId43"/>
    <p:sldId id="518" r:id="rId44"/>
    <p:sldId id="519" r:id="rId45"/>
    <p:sldId id="520" r:id="rId46"/>
    <p:sldId id="521" r:id="rId47"/>
    <p:sldId id="526" r:id="rId48"/>
    <p:sldId id="527" r:id="rId49"/>
    <p:sldId id="555" r:id="rId50"/>
    <p:sldId id="528" r:id="rId51"/>
    <p:sldId id="529" r:id="rId52"/>
    <p:sldId id="530" r:id="rId53"/>
    <p:sldId id="531" r:id="rId54"/>
    <p:sldId id="533" r:id="rId55"/>
    <p:sldId id="534" r:id="rId56"/>
    <p:sldId id="535" r:id="rId57"/>
    <p:sldId id="580" r:id="rId58"/>
    <p:sldId id="581" r:id="rId59"/>
    <p:sldId id="578" r:id="rId60"/>
    <p:sldId id="579" r:id="rId61"/>
    <p:sldId id="590" r:id="rId62"/>
    <p:sldId id="591" r:id="rId63"/>
    <p:sldId id="541" r:id="rId64"/>
    <p:sldId id="543" r:id="rId65"/>
    <p:sldId id="561" r:id="rId66"/>
    <p:sldId id="593" r:id="rId67"/>
    <p:sldId id="544" r:id="rId6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4" autoAdjust="0"/>
    <p:restoredTop sz="87993" autoAdjust="0"/>
  </p:normalViewPr>
  <p:slideViewPr>
    <p:cSldViewPr>
      <p:cViewPr varScale="1">
        <p:scale>
          <a:sx n="75" d="100"/>
          <a:sy n="75" d="100"/>
        </p:scale>
        <p:origin x="1147" y="4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pPr/>
              <a:t>4/17/2024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p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pPr/>
              <a:t>4/17/2024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p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tabLst>
                <a:tab pos="1830388" algn="l"/>
                <a:tab pos="2857500" algn="ctr"/>
              </a:tabLst>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ym typeface="Wingdings" pitchFamily="2" charset="2"/>
            </a:endParaRPr>
          </a:p>
        </p:txBody>
      </p:sp>
      <p:sp>
        <p:nvSpPr>
          <p:cNvPr id="4" name="Slide Number Placeholder 3"/>
          <p:cNvSpPr>
            <a:spLocks noGrp="1"/>
          </p:cNvSpPr>
          <p:nvPr>
            <p:ph type="sldNum" sz="quarter" idx="10"/>
          </p:nvPr>
        </p:nvSpPr>
        <p:spPr/>
        <p:txBody>
          <a:bodyPr/>
          <a:lstStyle/>
          <a:p>
            <a:fld id="{0A7BE297-2EE5-4E90-879F-9492A4540F32}"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4889BC-443C-424F-8470-03BADC9037D7}"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4889BC-443C-424F-8470-03BADC9037D7}"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4889BC-443C-424F-8470-03BADC9037D7}" type="slidenum">
              <a:rPr lang="en-US" smtClean="0"/>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fld id="{0A7BE297-2EE5-4E90-879F-9492A4540F32}"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pPr/>
              <a:t>‹#›</a:t>
            </a:fld>
            <a:endParaRPr/>
          </a:p>
        </p:txBody>
      </p:sp>
      <p:pic>
        <p:nvPicPr>
          <p:cNvPr id="7" name="Picture 6">
            <a:extLst>
              <a:ext uri="{FF2B5EF4-FFF2-40B4-BE49-F238E27FC236}">
                <a16:creationId xmlns:a16="http://schemas.microsoft.com/office/drawing/2014/main" id="{F092A02C-12CB-425C-BE32-30202E28DFB8}"/>
              </a:ext>
            </a:extLst>
          </p:cNvPr>
          <p:cNvPicPr/>
          <p:nvPr userDrawn="1"/>
        </p:nvPicPr>
        <p:blipFill rotWithShape="1">
          <a:blip r:embed="rId3"/>
          <a:srcRect l="6026" t="19382" r="75671" b="68327"/>
          <a:stretch/>
        </p:blipFill>
        <p:spPr bwMode="auto">
          <a:xfrm>
            <a:off x="10268585" y="39210"/>
            <a:ext cx="1920240" cy="700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endParaRPr/>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a:pPr/>
              <a:t>‹#›</a:t>
            </a:fld>
            <a:endParaRPr/>
          </a:p>
        </p:txBody>
      </p:sp>
      <p:pic>
        <p:nvPicPr>
          <p:cNvPr id="7" name="Picture 6">
            <a:extLst>
              <a:ext uri="{FF2B5EF4-FFF2-40B4-BE49-F238E27FC236}">
                <a16:creationId xmlns:a16="http://schemas.microsoft.com/office/drawing/2014/main" id="{9F66BBC1-95AC-49EA-B9AF-E59CFC9C23CD}"/>
              </a:ext>
            </a:extLst>
          </p:cNvPr>
          <p:cNvPicPr/>
          <p:nvPr userDrawn="1"/>
        </p:nvPicPr>
        <p:blipFill rotWithShape="1">
          <a:blip r:embed="rId14"/>
          <a:srcRect l="6026" t="19382" r="75671" b="68327"/>
          <a:stretch/>
        </p:blipFill>
        <p:spPr bwMode="auto">
          <a:xfrm>
            <a:off x="10268585" y="100340"/>
            <a:ext cx="1920240" cy="700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E5C5EF-697E-4BCE-B770-4014040E0A1D}"/>
              </a:ext>
            </a:extLst>
          </p:cNvPr>
          <p:cNvSpPr>
            <a:spLocks noGrp="1"/>
          </p:cNvSpPr>
          <p:nvPr>
            <p:ph type="subTitle" idx="1"/>
          </p:nvPr>
        </p:nvSpPr>
        <p:spPr>
          <a:xfrm>
            <a:off x="760412" y="914400"/>
            <a:ext cx="10369464" cy="4146915"/>
          </a:xfrm>
        </p:spPr>
        <p:txBody>
          <a:bodyPr>
            <a:noAutofit/>
          </a:bodyPr>
          <a:lstStyle/>
          <a:p>
            <a:pPr algn="ctr"/>
            <a:r>
              <a:rPr lang="en-GB" sz="3600" dirty="0"/>
              <a:t>Course Name: Operating System</a:t>
            </a:r>
          </a:p>
          <a:p>
            <a:pPr algn="ctr"/>
            <a:r>
              <a:rPr lang="en-GB" sz="3600" dirty="0"/>
              <a:t>Course Code: 13005100</a:t>
            </a:r>
          </a:p>
          <a:p>
            <a:pPr algn="ctr"/>
            <a:r>
              <a:rPr lang="en-IN" sz="3600" dirty="0"/>
              <a:t>Memory Management</a:t>
            </a:r>
            <a:br>
              <a:rPr lang="en-IN" sz="3600" dirty="0"/>
            </a:br>
            <a:r>
              <a:rPr lang="en-IN" sz="3600" dirty="0"/>
              <a:t>Unit-2 </a:t>
            </a:r>
            <a:endParaRPr lang="en-GB" sz="3600" dirty="0"/>
          </a:p>
          <a:p>
            <a:endParaRPr lang="en-GB" sz="3600" dirty="0"/>
          </a:p>
          <a:p>
            <a:endParaRPr lang="en-GB" sz="3600" dirty="0"/>
          </a:p>
          <a:p>
            <a:endParaRPr lang="en-GB" sz="3600" dirty="0"/>
          </a:p>
          <a:p>
            <a:endParaRPr lang="en-GB" sz="3600" dirty="0"/>
          </a:p>
          <a:p>
            <a:pPr algn="r"/>
            <a:endParaRPr lang="en-GB" sz="3600" dirty="0"/>
          </a:p>
          <a:p>
            <a:pPr algn="r"/>
            <a:r>
              <a:rPr lang="en-GB" sz="3600" dirty="0"/>
              <a:t>Presented By: Ms. Sonam Pareek</a:t>
            </a:r>
          </a:p>
          <a:p>
            <a:pPr algn="r"/>
            <a:r>
              <a:rPr lang="en-GB" sz="3600" dirty="0"/>
              <a:t>Assistant Professor</a:t>
            </a:r>
          </a:p>
        </p:txBody>
      </p:sp>
    </p:spTree>
    <p:extLst>
      <p:ext uri="{BB962C8B-B14F-4D97-AF65-F5344CB8AC3E}">
        <p14:creationId xmlns:p14="http://schemas.microsoft.com/office/powerpoint/2010/main" val="91155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812" y="304800"/>
            <a:ext cx="9601200" cy="1143000"/>
          </a:xfrm>
        </p:spPr>
        <p:txBody>
          <a:bodyPr>
            <a:normAutofit/>
          </a:bodyPr>
          <a:lstStyle/>
          <a:p>
            <a:pPr algn="ctr"/>
            <a:r>
              <a:rPr lang="en-US" sz="3600" dirty="0">
                <a:solidFill>
                  <a:srgbClr val="3399FF"/>
                </a:solidFill>
              </a:rPr>
              <a:t>Address Binding</a:t>
            </a:r>
          </a:p>
        </p:txBody>
      </p:sp>
      <p:sp>
        <p:nvSpPr>
          <p:cNvPr id="2" name="Content Placeholder 1"/>
          <p:cNvSpPr>
            <a:spLocks noGrp="1"/>
          </p:cNvSpPr>
          <p:nvPr>
            <p:ph idx="1"/>
          </p:nvPr>
        </p:nvSpPr>
        <p:spPr>
          <a:xfrm>
            <a:off x="303212" y="1828800"/>
            <a:ext cx="7162800" cy="4191000"/>
          </a:xfrm>
        </p:spPr>
        <p:txBody>
          <a:bodyPr>
            <a:noAutofit/>
          </a:bodyPr>
          <a:lstStyle/>
          <a:p>
            <a:pPr algn="just"/>
            <a:endParaRPr lang="en-US" sz="900" i="1" dirty="0">
              <a:solidFill>
                <a:srgbClr val="0000FF"/>
              </a:solidFill>
              <a:latin typeface="Times New Roman" pitchFamily="18" charset="0"/>
              <a:cs typeface="Times New Roman" pitchFamily="18" charset="0"/>
            </a:endParaRPr>
          </a:p>
          <a:p>
            <a:pPr algn="just"/>
            <a:r>
              <a:rPr lang="en-GB" sz="2600" dirty="0">
                <a:solidFill>
                  <a:schemeClr val="accent3">
                    <a:lumMod val="75000"/>
                  </a:schemeClr>
                </a:solidFill>
                <a:cs typeface="Times New Roman" pitchFamily="18" charset="0"/>
              </a:rPr>
              <a:t>User programs go through several steps before being executed. </a:t>
            </a:r>
          </a:p>
          <a:p>
            <a:pPr algn="just"/>
            <a:r>
              <a:rPr lang="en-GB" sz="2600" dirty="0">
                <a:solidFill>
                  <a:schemeClr val="accent3">
                    <a:lumMod val="75000"/>
                  </a:schemeClr>
                </a:solidFill>
                <a:cs typeface="Times New Roman" pitchFamily="18" charset="0"/>
              </a:rPr>
              <a:t>Addresses may be represented in different ways during these steps.</a:t>
            </a:r>
          </a:p>
          <a:p>
            <a:pPr lvl="1" algn="just"/>
            <a:r>
              <a:rPr lang="en-GB" sz="2600" dirty="0">
                <a:solidFill>
                  <a:srgbClr val="C00000"/>
                </a:solidFill>
                <a:cs typeface="Times New Roman" pitchFamily="18" charset="0"/>
              </a:rPr>
              <a:t>Source Program – Symbolic address</a:t>
            </a:r>
          </a:p>
          <a:p>
            <a:pPr lvl="1" algn="just"/>
            <a:r>
              <a:rPr lang="en-GB" sz="2600" dirty="0">
                <a:solidFill>
                  <a:srgbClr val="C00000"/>
                </a:solidFill>
                <a:cs typeface="Times New Roman" pitchFamily="18" charset="0"/>
              </a:rPr>
              <a:t>Compiler – relocatable address</a:t>
            </a:r>
          </a:p>
          <a:p>
            <a:pPr lvl="1" algn="just"/>
            <a:r>
              <a:rPr lang="en-GB" sz="2600" dirty="0">
                <a:solidFill>
                  <a:srgbClr val="C00000"/>
                </a:solidFill>
                <a:cs typeface="Times New Roman" pitchFamily="18" charset="0"/>
              </a:rPr>
              <a:t>Linker / loader – absolute address</a:t>
            </a:r>
          </a:p>
          <a:p>
            <a:pPr algn="just"/>
            <a:endParaRPr lang="en-US" sz="2400" dirty="0">
              <a:latin typeface="Times New Roman" pitchFamily="18" charset="0"/>
              <a:cs typeface="Times New Roman" pitchFamily="18" charset="0"/>
            </a:endParaRPr>
          </a:p>
        </p:txBody>
      </p:sp>
      <p:pic>
        <p:nvPicPr>
          <p:cNvPr id="4" name="Picture 4" descr="8"/>
          <p:cNvPicPr>
            <a:picLocks noChangeAspect="1" noChangeArrowheads="1"/>
          </p:cNvPicPr>
          <p:nvPr/>
        </p:nvPicPr>
        <p:blipFill>
          <a:blip r:embed="rId3"/>
          <a:srcRect/>
          <a:stretch>
            <a:fillRect/>
          </a:stretch>
        </p:blipFill>
        <p:spPr bwMode="auto">
          <a:xfrm>
            <a:off x="7414869" y="130176"/>
            <a:ext cx="4773956" cy="6651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228600"/>
            <a:ext cx="9601200" cy="1143000"/>
          </a:xfrm>
        </p:spPr>
        <p:txBody>
          <a:bodyPr>
            <a:normAutofit/>
          </a:bodyPr>
          <a:lstStyle/>
          <a:p>
            <a:pPr algn="ctr"/>
            <a:r>
              <a:rPr lang="en-US" sz="3600" dirty="0">
                <a:solidFill>
                  <a:srgbClr val="3399FF"/>
                </a:solidFill>
              </a:rPr>
              <a:t>Types of Addresses</a:t>
            </a:r>
          </a:p>
        </p:txBody>
      </p:sp>
      <p:sp>
        <p:nvSpPr>
          <p:cNvPr id="3" name="Content Placeholder 2"/>
          <p:cNvSpPr>
            <a:spLocks noGrp="1"/>
          </p:cNvSpPr>
          <p:nvPr>
            <p:ph idx="1"/>
          </p:nvPr>
        </p:nvSpPr>
        <p:spPr>
          <a:xfrm>
            <a:off x="379412" y="1391920"/>
            <a:ext cx="11430000" cy="4724400"/>
          </a:xfrm>
        </p:spPr>
        <p:txBody>
          <a:bodyPr>
            <a:normAutofit/>
          </a:bodyPr>
          <a:lstStyle/>
          <a:p>
            <a:pPr algn="just"/>
            <a:r>
              <a:rPr lang="en-GB" sz="2600" dirty="0">
                <a:solidFill>
                  <a:srgbClr val="C00000"/>
                </a:solidFill>
                <a:cs typeface="Times New Roman" pitchFamily="18" charset="0"/>
              </a:rPr>
              <a:t>Symbolic address</a:t>
            </a:r>
          </a:p>
          <a:p>
            <a:pPr lvl="1" algn="just"/>
            <a:r>
              <a:rPr lang="en-GB" sz="2600" dirty="0">
                <a:solidFill>
                  <a:schemeClr val="accent3">
                    <a:lumMod val="75000"/>
                  </a:schemeClr>
                </a:solidFill>
                <a:cs typeface="Times New Roman" pitchFamily="18" charset="0"/>
              </a:rPr>
              <a:t>Ex. Variable names (such as </a:t>
            </a:r>
            <a:r>
              <a:rPr lang="en-GB" sz="2600" dirty="0" err="1">
                <a:solidFill>
                  <a:schemeClr val="accent3">
                    <a:lumMod val="75000"/>
                  </a:schemeClr>
                </a:solidFill>
                <a:cs typeface="Times New Roman" pitchFamily="18" charset="0"/>
              </a:rPr>
              <a:t>i</a:t>
            </a:r>
            <a:r>
              <a:rPr lang="en-GB" sz="2600" dirty="0">
                <a:solidFill>
                  <a:schemeClr val="accent3">
                    <a:lumMod val="75000"/>
                  </a:schemeClr>
                </a:solidFill>
                <a:cs typeface="Times New Roman" pitchFamily="18" charset="0"/>
              </a:rPr>
              <a:t>)</a:t>
            </a:r>
          </a:p>
          <a:p>
            <a:pPr algn="just"/>
            <a:r>
              <a:rPr lang="en-GB" sz="2600" dirty="0" err="1">
                <a:solidFill>
                  <a:srgbClr val="C00000"/>
                </a:solidFill>
                <a:cs typeface="Times New Roman" pitchFamily="18" charset="0"/>
              </a:rPr>
              <a:t>Relocatable</a:t>
            </a:r>
            <a:r>
              <a:rPr lang="en-GB" sz="2600" dirty="0">
                <a:solidFill>
                  <a:srgbClr val="C00000"/>
                </a:solidFill>
                <a:cs typeface="Times New Roman" pitchFamily="18" charset="0"/>
              </a:rPr>
              <a:t> address</a:t>
            </a:r>
          </a:p>
          <a:p>
            <a:pPr lvl="1" algn="just"/>
            <a:r>
              <a:rPr lang="en-GB" sz="2600" dirty="0">
                <a:solidFill>
                  <a:schemeClr val="accent3">
                    <a:lumMod val="75000"/>
                  </a:schemeClr>
                </a:solidFill>
                <a:cs typeface="Times New Roman" pitchFamily="18" charset="0"/>
              </a:rPr>
              <a:t>A compiler typically binds symbolic address with </a:t>
            </a:r>
            <a:r>
              <a:rPr lang="en-GB" sz="2600" dirty="0" err="1">
                <a:solidFill>
                  <a:schemeClr val="accent3">
                    <a:lumMod val="75000"/>
                  </a:schemeClr>
                </a:solidFill>
                <a:cs typeface="Times New Roman" pitchFamily="18" charset="0"/>
              </a:rPr>
              <a:t>relocatable</a:t>
            </a:r>
            <a:r>
              <a:rPr lang="en-GB" sz="2600" dirty="0">
                <a:solidFill>
                  <a:schemeClr val="accent3">
                    <a:lumMod val="75000"/>
                  </a:schemeClr>
                </a:solidFill>
                <a:cs typeface="Times New Roman" pitchFamily="18" charset="0"/>
              </a:rPr>
              <a:t> address (in terms of offset)</a:t>
            </a:r>
          </a:p>
          <a:p>
            <a:pPr lvl="1" algn="just"/>
            <a:r>
              <a:rPr lang="en-GB" sz="2600" dirty="0">
                <a:solidFill>
                  <a:schemeClr val="accent3">
                    <a:lumMod val="75000"/>
                  </a:schemeClr>
                </a:solidFill>
                <a:cs typeface="Times New Roman" pitchFamily="18" charset="0"/>
              </a:rPr>
              <a:t>Ex. 100 bytes from beginning of this module</a:t>
            </a:r>
          </a:p>
          <a:p>
            <a:pPr algn="just"/>
            <a:r>
              <a:rPr lang="en-GB" sz="2600" dirty="0">
                <a:solidFill>
                  <a:srgbClr val="C00000"/>
                </a:solidFill>
                <a:cs typeface="Times New Roman" pitchFamily="18" charset="0"/>
              </a:rPr>
              <a:t>Absolute address</a:t>
            </a:r>
          </a:p>
          <a:p>
            <a:pPr lvl="1" algn="just"/>
            <a:r>
              <a:rPr lang="en-GB" sz="2600" dirty="0">
                <a:solidFill>
                  <a:schemeClr val="accent3">
                    <a:lumMod val="75000"/>
                  </a:schemeClr>
                </a:solidFill>
                <a:cs typeface="Times New Roman" pitchFamily="18" charset="0"/>
              </a:rPr>
              <a:t>The linkage editor or loader binds </a:t>
            </a:r>
            <a:r>
              <a:rPr lang="en-GB" sz="2600" dirty="0" err="1">
                <a:solidFill>
                  <a:schemeClr val="accent3">
                    <a:lumMod val="75000"/>
                  </a:schemeClr>
                </a:solidFill>
                <a:cs typeface="Times New Roman" pitchFamily="18" charset="0"/>
              </a:rPr>
              <a:t>relocatable</a:t>
            </a:r>
            <a:r>
              <a:rPr lang="en-GB" sz="2600" dirty="0">
                <a:solidFill>
                  <a:schemeClr val="accent3">
                    <a:lumMod val="75000"/>
                  </a:schemeClr>
                </a:solidFill>
                <a:cs typeface="Times New Roman" pitchFamily="18" charset="0"/>
              </a:rPr>
              <a:t> address to absolute address (physical address)</a:t>
            </a:r>
          </a:p>
          <a:p>
            <a:pPr lvl="1" algn="just"/>
            <a:r>
              <a:rPr lang="en-GB" sz="2600" dirty="0">
                <a:solidFill>
                  <a:schemeClr val="accent3">
                    <a:lumMod val="75000"/>
                  </a:schemeClr>
                </a:solidFill>
                <a:cs typeface="Times New Roman" pitchFamily="18" charset="0"/>
              </a:rPr>
              <a:t>Ex. 74014</a:t>
            </a:r>
          </a:p>
          <a:p>
            <a:endParaRPr lang="en-US" sz="2400" dirty="0">
              <a:solidFill>
                <a:schemeClr val="accent3">
                  <a:lumMod val="75000"/>
                </a:schemeClr>
              </a:solidFill>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2" y="0"/>
            <a:ext cx="9601200" cy="1143000"/>
          </a:xfrm>
        </p:spPr>
        <p:txBody>
          <a:bodyPr>
            <a:normAutofit/>
          </a:bodyPr>
          <a:lstStyle/>
          <a:p>
            <a:pPr algn="ctr"/>
            <a:r>
              <a:rPr lang="en-US" sz="3600" dirty="0">
                <a:solidFill>
                  <a:srgbClr val="3399FF"/>
                </a:solidFill>
              </a:rPr>
              <a:t>Address Binding</a:t>
            </a:r>
          </a:p>
        </p:txBody>
      </p:sp>
      <p:sp>
        <p:nvSpPr>
          <p:cNvPr id="2" name="Content Placeholder 1"/>
          <p:cNvSpPr>
            <a:spLocks noGrp="1"/>
          </p:cNvSpPr>
          <p:nvPr>
            <p:ph idx="1"/>
          </p:nvPr>
        </p:nvSpPr>
        <p:spPr>
          <a:xfrm>
            <a:off x="303212" y="1600200"/>
            <a:ext cx="11658600" cy="4876800"/>
          </a:xfrm>
        </p:spPr>
        <p:txBody>
          <a:bodyPr>
            <a:normAutofit fontScale="92500" lnSpcReduction="20000"/>
          </a:bodyPr>
          <a:lstStyle/>
          <a:p>
            <a:pPr algn="just"/>
            <a:r>
              <a:rPr lang="en-GB" sz="2800" dirty="0">
                <a:solidFill>
                  <a:srgbClr val="C00000"/>
                </a:solidFill>
                <a:cs typeface="Times New Roman" pitchFamily="18" charset="0"/>
              </a:rPr>
              <a:t>Compile time: </a:t>
            </a:r>
          </a:p>
          <a:p>
            <a:pPr lvl="1" algn="just"/>
            <a:r>
              <a:rPr lang="en-GB" sz="2800" dirty="0">
                <a:solidFill>
                  <a:schemeClr val="accent3">
                    <a:lumMod val="75000"/>
                  </a:schemeClr>
                </a:solidFill>
                <a:cs typeface="Times New Roman" pitchFamily="18" charset="0"/>
              </a:rPr>
              <a:t>Known at compile time where the process will reside in memory</a:t>
            </a:r>
          </a:p>
          <a:p>
            <a:pPr lvl="1" algn="just"/>
            <a:r>
              <a:rPr lang="en-GB" sz="2800" dirty="0">
                <a:solidFill>
                  <a:schemeClr val="accent3">
                    <a:lumMod val="75000"/>
                  </a:schemeClr>
                </a:solidFill>
                <a:cs typeface="Times New Roman" pitchFamily="18" charset="0"/>
              </a:rPr>
              <a:t>Generate absolute code </a:t>
            </a:r>
          </a:p>
          <a:p>
            <a:pPr lvl="1" algn="just"/>
            <a:r>
              <a:rPr lang="en-GB" sz="2800" dirty="0">
                <a:solidFill>
                  <a:schemeClr val="accent3">
                    <a:lumMod val="75000"/>
                  </a:schemeClr>
                </a:solidFill>
                <a:cs typeface="Times New Roman" pitchFamily="18" charset="0"/>
              </a:rPr>
              <a:t>Need to recompile if starting location changes</a:t>
            </a:r>
          </a:p>
          <a:p>
            <a:pPr algn="just">
              <a:spcBef>
                <a:spcPts val="2400"/>
              </a:spcBef>
            </a:pPr>
            <a:r>
              <a:rPr lang="en-GB" sz="2800" dirty="0">
                <a:solidFill>
                  <a:srgbClr val="C00000"/>
                </a:solidFill>
                <a:cs typeface="Times New Roman" pitchFamily="18" charset="0"/>
              </a:rPr>
              <a:t>Load time:  </a:t>
            </a:r>
          </a:p>
          <a:p>
            <a:pPr lvl="1" algn="just"/>
            <a:r>
              <a:rPr lang="en-GB" sz="2800" dirty="0">
                <a:solidFill>
                  <a:schemeClr val="accent3">
                    <a:lumMod val="75000"/>
                  </a:schemeClr>
                </a:solidFill>
                <a:cs typeface="Times New Roman" pitchFamily="18" charset="0"/>
              </a:rPr>
              <a:t>Not known at compile time where the process will reside in memory, then compiler must generate relocatable code </a:t>
            </a:r>
          </a:p>
          <a:p>
            <a:pPr lvl="1" algn="just"/>
            <a:r>
              <a:rPr lang="en-GB" sz="2800" dirty="0">
                <a:solidFill>
                  <a:schemeClr val="accent3">
                    <a:lumMod val="75000"/>
                  </a:schemeClr>
                </a:solidFill>
                <a:cs typeface="Times New Roman" pitchFamily="18" charset="0"/>
              </a:rPr>
              <a:t>Converted to absolute address at the load time</a:t>
            </a:r>
          </a:p>
          <a:p>
            <a:pPr algn="just">
              <a:spcBef>
                <a:spcPts val="2400"/>
              </a:spcBef>
            </a:pPr>
            <a:r>
              <a:rPr lang="en-GB" sz="2800" dirty="0">
                <a:solidFill>
                  <a:srgbClr val="C00000"/>
                </a:solidFill>
                <a:cs typeface="Times New Roman" pitchFamily="18" charset="0"/>
              </a:rPr>
              <a:t>Execution time: </a:t>
            </a:r>
            <a:r>
              <a:rPr lang="en-GB" sz="2800" dirty="0">
                <a:solidFill>
                  <a:schemeClr val="accent3">
                    <a:lumMod val="75000"/>
                  </a:schemeClr>
                </a:solidFill>
                <a:cs typeface="Times New Roman" pitchFamily="18" charset="0"/>
              </a:rPr>
              <a:t> </a:t>
            </a:r>
          </a:p>
          <a:p>
            <a:pPr lvl="1" algn="just"/>
            <a:r>
              <a:rPr lang="en-GB" sz="2800" dirty="0">
                <a:solidFill>
                  <a:schemeClr val="accent3">
                    <a:lumMod val="75000"/>
                  </a:schemeClr>
                </a:solidFill>
                <a:cs typeface="Times New Roman" pitchFamily="18" charset="0"/>
              </a:rPr>
              <a:t>Binding delayed until run time if the process can be moved during its execution from one memory segment to another</a:t>
            </a:r>
          </a:p>
          <a:p>
            <a:pPr lvl="1" algn="just"/>
            <a:r>
              <a:rPr lang="en-GB" sz="2800" dirty="0">
                <a:solidFill>
                  <a:schemeClr val="accent3">
                    <a:lumMod val="75000"/>
                  </a:schemeClr>
                </a:solidFill>
                <a:cs typeface="Times New Roman" pitchFamily="18" charset="0"/>
              </a:rPr>
              <a:t>Need hardware support</a:t>
            </a:r>
          </a:p>
          <a:p>
            <a:pPr algn="just"/>
            <a:endParaRPr lang="en-GB"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additive="base">
                                        <p:cTn id="4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2" y="0"/>
            <a:ext cx="9601200" cy="1143000"/>
          </a:xfrm>
        </p:spPr>
        <p:txBody>
          <a:bodyPr>
            <a:noAutofit/>
          </a:bodyPr>
          <a:lstStyle/>
          <a:p>
            <a:pPr algn="ctr"/>
            <a:r>
              <a:rPr lang="en-US" sz="3600" dirty="0">
                <a:solidFill>
                  <a:srgbClr val="3399FF"/>
                </a:solidFill>
              </a:rPr>
              <a:t>Logical vs. Physical Address Space</a:t>
            </a:r>
          </a:p>
        </p:txBody>
      </p:sp>
      <p:sp>
        <p:nvSpPr>
          <p:cNvPr id="2" name="Content Placeholder 1"/>
          <p:cNvSpPr>
            <a:spLocks noGrp="1"/>
          </p:cNvSpPr>
          <p:nvPr>
            <p:ph idx="1"/>
          </p:nvPr>
        </p:nvSpPr>
        <p:spPr>
          <a:xfrm>
            <a:off x="303212" y="1524000"/>
            <a:ext cx="11582400" cy="5029200"/>
          </a:xfrm>
        </p:spPr>
        <p:txBody>
          <a:bodyPr>
            <a:noAutofit/>
          </a:bodyPr>
          <a:lstStyle/>
          <a:p>
            <a:pPr algn="just"/>
            <a:r>
              <a:rPr lang="en-US" sz="2600" dirty="0">
                <a:solidFill>
                  <a:srgbClr val="C00000"/>
                </a:solidFill>
                <a:cs typeface="Times New Roman" pitchFamily="18" charset="0"/>
              </a:rPr>
              <a:t>Logical Address  </a:t>
            </a:r>
            <a:r>
              <a:rPr lang="en-US" sz="2600" dirty="0">
                <a:solidFill>
                  <a:schemeClr val="accent3">
                    <a:lumMod val="75000"/>
                  </a:schemeClr>
                </a:solidFill>
                <a:cs typeface="Times New Roman" pitchFamily="18" charset="0"/>
              </a:rPr>
              <a:t>-  generated by </a:t>
            </a:r>
            <a:r>
              <a:rPr lang="en-US" sz="2600" dirty="0">
                <a:solidFill>
                  <a:srgbClr val="C00000"/>
                </a:solidFill>
                <a:cs typeface="Times New Roman" pitchFamily="18" charset="0"/>
              </a:rPr>
              <a:t>CPU</a:t>
            </a:r>
            <a:r>
              <a:rPr lang="en-US" sz="2600" dirty="0">
                <a:solidFill>
                  <a:schemeClr val="accent3">
                    <a:lumMod val="75000"/>
                  </a:schemeClr>
                </a:solidFill>
                <a:cs typeface="Times New Roman" pitchFamily="18" charset="0"/>
              </a:rPr>
              <a:t> (also called as virtual address)</a:t>
            </a:r>
          </a:p>
          <a:p>
            <a:pPr algn="just"/>
            <a:r>
              <a:rPr lang="en-US" sz="2600" dirty="0">
                <a:solidFill>
                  <a:srgbClr val="C00000"/>
                </a:solidFill>
                <a:cs typeface="Times New Roman" pitchFamily="18" charset="0"/>
              </a:rPr>
              <a:t>Physical Address </a:t>
            </a:r>
            <a:r>
              <a:rPr lang="en-US" sz="2600" dirty="0">
                <a:solidFill>
                  <a:schemeClr val="accent3">
                    <a:lumMod val="75000"/>
                  </a:schemeClr>
                </a:solidFill>
                <a:cs typeface="Times New Roman" pitchFamily="18" charset="0"/>
              </a:rPr>
              <a:t>– address actually available on </a:t>
            </a:r>
            <a:r>
              <a:rPr lang="en-US" sz="2600" dirty="0">
                <a:solidFill>
                  <a:srgbClr val="C00000"/>
                </a:solidFill>
                <a:cs typeface="Times New Roman" pitchFamily="18" charset="0"/>
              </a:rPr>
              <a:t>memory unit </a:t>
            </a:r>
            <a:r>
              <a:rPr lang="en-US" sz="2600" dirty="0">
                <a:solidFill>
                  <a:schemeClr val="accent3">
                    <a:lumMod val="75000"/>
                  </a:schemeClr>
                </a:solidFill>
                <a:cs typeface="Times New Roman" pitchFamily="18" charset="0"/>
              </a:rPr>
              <a:t>(loaded into memory address register)</a:t>
            </a:r>
          </a:p>
          <a:p>
            <a:pPr algn="just"/>
            <a:r>
              <a:rPr lang="en-US" sz="2600" dirty="0">
                <a:solidFill>
                  <a:schemeClr val="accent3">
                    <a:lumMod val="75000"/>
                  </a:schemeClr>
                </a:solidFill>
                <a:cs typeface="Times New Roman" pitchFamily="18" charset="0"/>
              </a:rPr>
              <a:t>Compile time &amp; load time address-binding method generates identical logical &amp; physical addresses.</a:t>
            </a:r>
          </a:p>
          <a:p>
            <a:pPr algn="just"/>
            <a:r>
              <a:rPr lang="en-US" sz="2600" dirty="0">
                <a:solidFill>
                  <a:srgbClr val="C00000"/>
                </a:solidFill>
                <a:cs typeface="Times New Roman" pitchFamily="18" charset="0"/>
              </a:rPr>
              <a:t>Execution time address binding </a:t>
            </a:r>
            <a:r>
              <a:rPr lang="en-US" sz="2600" dirty="0">
                <a:solidFill>
                  <a:schemeClr val="accent3">
                    <a:lumMod val="75000"/>
                  </a:schemeClr>
                </a:solidFill>
                <a:cs typeface="Times New Roman" pitchFamily="18" charset="0"/>
              </a:rPr>
              <a:t>scheme </a:t>
            </a:r>
            <a:r>
              <a:rPr lang="en-US" sz="2600" dirty="0">
                <a:solidFill>
                  <a:srgbClr val="C00000"/>
                </a:solidFill>
                <a:cs typeface="Times New Roman" pitchFamily="18" charset="0"/>
              </a:rPr>
              <a:t>results in different logical &amp; physical addresses.</a:t>
            </a:r>
          </a:p>
          <a:p>
            <a:pPr algn="just"/>
            <a:r>
              <a:rPr lang="en-US" sz="2600" dirty="0">
                <a:solidFill>
                  <a:srgbClr val="C00000"/>
                </a:solidFill>
                <a:cs typeface="Times New Roman" pitchFamily="18" charset="0"/>
              </a:rPr>
              <a:t>Logical Address Space </a:t>
            </a:r>
            <a:r>
              <a:rPr lang="en-US" sz="2600" dirty="0">
                <a:solidFill>
                  <a:schemeClr val="accent3">
                    <a:lumMod val="75000"/>
                  </a:schemeClr>
                </a:solidFill>
                <a:cs typeface="Times New Roman" pitchFamily="18" charset="0"/>
              </a:rPr>
              <a:t>– set of all logical addresses generated by a program.</a:t>
            </a:r>
          </a:p>
          <a:p>
            <a:pPr algn="just"/>
            <a:r>
              <a:rPr lang="en-US" sz="2600" dirty="0">
                <a:solidFill>
                  <a:srgbClr val="C00000"/>
                </a:solidFill>
                <a:cs typeface="Times New Roman" pitchFamily="18" charset="0"/>
              </a:rPr>
              <a:t>Physical Address Space </a:t>
            </a:r>
            <a:r>
              <a:rPr lang="en-US" sz="2600" dirty="0">
                <a:solidFill>
                  <a:schemeClr val="accent3">
                    <a:lumMod val="75000"/>
                  </a:schemeClr>
                </a:solidFill>
                <a:cs typeface="Times New Roman" pitchFamily="18" charset="0"/>
              </a:rPr>
              <a:t>– set of all physical addresses corresponding to these logical addresses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rgbClr val="3399FF"/>
                </a:solidFill>
              </a:rPr>
              <a:t>Logical vs. Physical Address Space</a:t>
            </a:r>
          </a:p>
        </p:txBody>
      </p:sp>
      <p:sp>
        <p:nvSpPr>
          <p:cNvPr id="2" name="Content Placeholder 1"/>
          <p:cNvSpPr>
            <a:spLocks noGrp="1"/>
          </p:cNvSpPr>
          <p:nvPr>
            <p:ph idx="1"/>
          </p:nvPr>
        </p:nvSpPr>
        <p:spPr>
          <a:xfrm>
            <a:off x="379412" y="1828800"/>
            <a:ext cx="11506200" cy="4191000"/>
          </a:xfrm>
        </p:spPr>
        <p:txBody>
          <a:bodyPr>
            <a:normAutofit/>
          </a:bodyPr>
          <a:lstStyle/>
          <a:p>
            <a:pPr algn="just"/>
            <a:r>
              <a:rPr lang="en-US" sz="2600" dirty="0">
                <a:solidFill>
                  <a:srgbClr val="C00000"/>
                </a:solidFill>
                <a:cs typeface="Times New Roman" pitchFamily="18" charset="0"/>
              </a:rPr>
              <a:t>Memory-management unit (MMU)</a:t>
            </a:r>
            <a:r>
              <a:rPr lang="en-US" sz="2600" dirty="0">
                <a:solidFill>
                  <a:schemeClr val="accent3">
                    <a:lumMod val="75000"/>
                  </a:schemeClr>
                </a:solidFill>
                <a:cs typeface="Times New Roman" pitchFamily="18" charset="0"/>
              </a:rPr>
              <a:t> – H/w device performs run-time mapping from virtual to physical address</a:t>
            </a:r>
          </a:p>
          <a:p>
            <a:pPr algn="just">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chemeClr val="accent3">
                    <a:lumMod val="75000"/>
                  </a:schemeClr>
                </a:solidFill>
                <a:cs typeface="Times New Roman" pitchFamily="18" charset="0"/>
              </a:rPr>
              <a:t>In MMU scheme, the value in the relocation register is added to every address generated by a user process at the time it is sent to memory</a:t>
            </a:r>
          </a:p>
          <a:p>
            <a:pPr algn="just">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chemeClr val="accent3">
                    <a:lumMod val="75000"/>
                  </a:schemeClr>
                </a:solidFill>
                <a:cs typeface="Times New Roman" pitchFamily="18" charset="0"/>
              </a:rPr>
              <a:t>The user program deals with logical addresses; it never sees the real physical addresses.</a:t>
            </a:r>
          </a:p>
          <a:p>
            <a:pPr algn="just"/>
            <a:endParaRPr lang="en-US" dirty="0">
              <a:latin typeface="Times New Roman" pitchFamily="18" charset="0"/>
              <a:cs typeface="Times New Roman" pitchFamily="18"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3812" y="76200"/>
            <a:ext cx="9601200" cy="1143000"/>
          </a:xfrm>
        </p:spPr>
        <p:txBody>
          <a:bodyPr>
            <a:normAutofit/>
          </a:bodyPr>
          <a:lstStyle/>
          <a:p>
            <a:pPr algn="ctr"/>
            <a:r>
              <a:rPr lang="en-US" sz="3600" dirty="0">
                <a:solidFill>
                  <a:srgbClr val="3399FF"/>
                </a:solidFill>
              </a:rPr>
              <a:t>Dynamic Relocation using Relocation Register</a:t>
            </a:r>
          </a:p>
        </p:txBody>
      </p:sp>
      <p:pic>
        <p:nvPicPr>
          <p:cNvPr id="4" name="Picture 5"/>
          <p:cNvPicPr>
            <a:picLocks noGrp="1" noChangeAspect="1" noChangeArrowheads="1"/>
          </p:cNvPicPr>
          <p:nvPr>
            <p:ph idx="1"/>
          </p:nvPr>
        </p:nvPicPr>
        <p:blipFill>
          <a:blip r:embed="rId3"/>
          <a:stretch>
            <a:fillRect/>
          </a:stretch>
        </p:blipFill>
        <p:spPr bwMode="auto">
          <a:xfrm>
            <a:off x="2055812" y="1371600"/>
            <a:ext cx="6553200" cy="481529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2" y="-228600"/>
            <a:ext cx="9601200" cy="1143000"/>
          </a:xfrm>
        </p:spPr>
        <p:txBody>
          <a:bodyPr>
            <a:normAutofit/>
          </a:bodyPr>
          <a:lstStyle/>
          <a:p>
            <a:pPr algn="ctr"/>
            <a:r>
              <a:rPr lang="en-US" sz="3600" dirty="0">
                <a:solidFill>
                  <a:srgbClr val="3399FF"/>
                </a:solidFill>
              </a:rPr>
              <a:t>Swapping</a:t>
            </a:r>
          </a:p>
        </p:txBody>
      </p:sp>
      <p:sp>
        <p:nvSpPr>
          <p:cNvPr id="2" name="Content Placeholder 1"/>
          <p:cNvSpPr>
            <a:spLocks noGrp="1"/>
          </p:cNvSpPr>
          <p:nvPr>
            <p:ph idx="1"/>
          </p:nvPr>
        </p:nvSpPr>
        <p:spPr>
          <a:xfrm>
            <a:off x="379412" y="949960"/>
            <a:ext cx="11582400" cy="5105400"/>
          </a:xfrm>
        </p:spPr>
        <p:txBody>
          <a:bodyPr>
            <a:noAutofit/>
          </a:bodyPr>
          <a:lstStyle/>
          <a:p>
            <a:pPr algn="just">
              <a:lnSpc>
                <a:spcPct val="120000"/>
              </a:lnSpc>
              <a:spcBef>
                <a:spcPts val="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rgbClr val="C00000"/>
                </a:solidFill>
                <a:cs typeface="Times New Roman" pitchFamily="18" charset="0"/>
              </a:rPr>
              <a:t>A process can be swapped temporarily out of memory to a backing store, and then brought back into memory for continued execution.</a:t>
            </a:r>
          </a:p>
          <a:p>
            <a:pPr algn="just">
              <a:lnSpc>
                <a:spcPct val="120000"/>
              </a:lnSpc>
              <a:spcBef>
                <a:spcPts val="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rgbClr val="C00000"/>
                </a:solidFill>
                <a:cs typeface="Times New Roman" pitchFamily="18" charset="0"/>
              </a:rPr>
              <a:t>Backing store </a:t>
            </a:r>
            <a:r>
              <a:rPr lang="en-GB" sz="2600" dirty="0">
                <a:solidFill>
                  <a:schemeClr val="accent3">
                    <a:lumMod val="75000"/>
                  </a:schemeClr>
                </a:solidFill>
                <a:cs typeface="Times New Roman" pitchFamily="18" charset="0"/>
              </a:rPr>
              <a:t>– fast disk large enough to accommodate copies of all memory images for all users; must provide direct access to these memory images.</a:t>
            </a:r>
          </a:p>
          <a:p>
            <a:pPr algn="just">
              <a:lnSpc>
                <a:spcPct val="120000"/>
              </a:lnSpc>
              <a:spcBef>
                <a:spcPts val="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rgbClr val="C00000"/>
                </a:solidFill>
                <a:cs typeface="Times New Roman" pitchFamily="18" charset="0"/>
              </a:rPr>
              <a:t>Roll out, roll in </a:t>
            </a:r>
            <a:r>
              <a:rPr lang="en-GB" sz="2600" dirty="0">
                <a:solidFill>
                  <a:schemeClr val="accent3">
                    <a:lumMod val="75000"/>
                  </a:schemeClr>
                </a:solidFill>
                <a:cs typeface="Times New Roman" pitchFamily="18" charset="0"/>
              </a:rPr>
              <a:t>– swapping variant used for priority-based scheduling algorithms; lower-priority process is swapped out so higher-priority process can be loaded and executed.</a:t>
            </a:r>
          </a:p>
          <a:p>
            <a:pPr algn="just">
              <a:lnSpc>
                <a:spcPct val="120000"/>
              </a:lnSpc>
              <a:spcBef>
                <a:spcPts val="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chemeClr val="accent3">
                    <a:lumMod val="75000"/>
                  </a:schemeClr>
                </a:solidFill>
                <a:cs typeface="Times New Roman" pitchFamily="18" charset="0"/>
              </a:rPr>
              <a:t>Major part of swap time is transfer time; total transfer time is directly proportional to the amount of memory swapped.</a:t>
            </a:r>
          </a:p>
          <a:p>
            <a:pPr algn="just">
              <a:lnSpc>
                <a:spcPct val="100000"/>
              </a:lnSpc>
              <a:spcBef>
                <a:spcPts val="0"/>
              </a:spcBef>
              <a:spcAft>
                <a:spcPts val="600"/>
              </a:spcAft>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chemeClr val="accent3">
                    <a:lumMod val="75000"/>
                  </a:schemeClr>
                </a:solidFill>
                <a:cs typeface="Times New Roman" pitchFamily="18" charset="0"/>
              </a:rPr>
              <a:t>   </a:t>
            </a:r>
            <a:r>
              <a:rPr lang="en-US" sz="2600" dirty="0">
                <a:solidFill>
                  <a:schemeClr val="accent3">
                    <a:lumMod val="75000"/>
                  </a:schemeClr>
                </a:solidFill>
                <a:cs typeface="Times New Roman" pitchFamily="18" charset="0"/>
              </a:rPr>
              <a:t>Ex-		Process size = 100 MB; 	Hard disk transfer rate = 50MB/Sec.</a:t>
            </a:r>
          </a:p>
          <a:p>
            <a:pPr algn="just">
              <a:lnSpc>
                <a:spcPct val="100000"/>
              </a:lnSpc>
              <a:spcBef>
                <a:spcPts val="0"/>
              </a:spcBef>
              <a:buNone/>
            </a:pPr>
            <a:r>
              <a:rPr lang="en-US" sz="2600" dirty="0">
                <a:solidFill>
                  <a:schemeClr val="accent3">
                    <a:lumMod val="75000"/>
                  </a:schemeClr>
                </a:solidFill>
                <a:cs typeface="Times New Roman" pitchFamily="18" charset="0"/>
              </a:rPr>
              <a:t>			Transfer Time (one way)= 100 MB / 50 MB = 2 Sec.</a:t>
            </a:r>
          </a:p>
          <a:p>
            <a:pPr algn="just">
              <a:lnSpc>
                <a:spcPct val="100000"/>
              </a:lnSpc>
              <a:spcBef>
                <a:spcPts val="0"/>
              </a:spcBef>
            </a:pPr>
            <a:endParaRPr lang="en-US" sz="26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0012" y="49307"/>
            <a:ext cx="9601200" cy="852005"/>
          </a:xfrm>
        </p:spPr>
        <p:txBody>
          <a:bodyPr>
            <a:normAutofit/>
          </a:bodyPr>
          <a:lstStyle/>
          <a:p>
            <a:pPr algn="ctr"/>
            <a:r>
              <a:rPr lang="en-GB" sz="3600" dirty="0">
                <a:solidFill>
                  <a:srgbClr val="3399FF"/>
                </a:solidFill>
              </a:rPr>
              <a:t>Schematic View of Swapping</a:t>
            </a:r>
            <a:endParaRPr lang="en-US" sz="3600" dirty="0">
              <a:solidFill>
                <a:srgbClr val="3399FF"/>
              </a:solidFill>
            </a:endParaRPr>
          </a:p>
        </p:txBody>
      </p:sp>
      <p:pic>
        <p:nvPicPr>
          <p:cNvPr id="4" name="Picture 2"/>
          <p:cNvPicPr>
            <a:picLocks noGrp="1" noChangeAspect="1" noChangeArrowheads="1"/>
          </p:cNvPicPr>
          <p:nvPr>
            <p:ph idx="1"/>
          </p:nvPr>
        </p:nvPicPr>
        <p:blipFill>
          <a:blip r:embed="rId3"/>
          <a:stretch>
            <a:fillRect/>
          </a:stretch>
        </p:blipFill>
        <p:spPr bwMode="auto">
          <a:xfrm>
            <a:off x="2741612" y="990600"/>
            <a:ext cx="6591300" cy="5271645"/>
          </a:xfrm>
          <a:prstGeom prst="rect">
            <a:avLst/>
          </a:prstGeom>
          <a:noFill/>
          <a:ln w="9525">
            <a:noFill/>
            <a:round/>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2" y="0"/>
            <a:ext cx="9601200" cy="1143000"/>
          </a:xfrm>
        </p:spPr>
        <p:txBody>
          <a:bodyPr>
            <a:normAutofit/>
          </a:bodyPr>
          <a:lstStyle/>
          <a:p>
            <a:pPr algn="ctr"/>
            <a:r>
              <a:rPr lang="en-GB" sz="3600" dirty="0">
                <a:solidFill>
                  <a:srgbClr val="3399FF"/>
                </a:solidFill>
              </a:rPr>
              <a:t>Contiguous Allocation</a:t>
            </a:r>
            <a:endParaRPr lang="en-US" sz="3600" dirty="0">
              <a:solidFill>
                <a:srgbClr val="3399FF"/>
              </a:solidFill>
            </a:endParaRPr>
          </a:p>
        </p:txBody>
      </p:sp>
      <p:sp>
        <p:nvSpPr>
          <p:cNvPr id="2" name="Content Placeholder 1"/>
          <p:cNvSpPr>
            <a:spLocks noGrp="1"/>
          </p:cNvSpPr>
          <p:nvPr>
            <p:ph idx="1"/>
          </p:nvPr>
        </p:nvSpPr>
        <p:spPr>
          <a:xfrm>
            <a:off x="341312" y="1143000"/>
            <a:ext cx="11506200" cy="4191000"/>
          </a:xfrm>
        </p:spPr>
        <p:txBody>
          <a:bodyPr>
            <a:noAutofit/>
          </a:bodyPr>
          <a:lstStyle/>
          <a:p>
            <a:pPr algn="just">
              <a:lnSpc>
                <a:spcPct val="100000"/>
              </a:lnSpc>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chemeClr val="accent3">
                    <a:lumMod val="75000"/>
                  </a:schemeClr>
                </a:solidFill>
                <a:cs typeface="Times New Roman" pitchFamily="18" charset="0"/>
              </a:rPr>
              <a:t>Main memory usually has two partitions:</a:t>
            </a:r>
          </a:p>
          <a:p>
            <a:pPr lvl="1" algn="just">
              <a:lnSpc>
                <a:spcPct val="100000"/>
              </a:lnSpc>
              <a:spcAft>
                <a:spcPts val="6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dirty="0">
                <a:solidFill>
                  <a:schemeClr val="accent3">
                    <a:lumMod val="75000"/>
                  </a:schemeClr>
                </a:solidFill>
                <a:cs typeface="Times New Roman" pitchFamily="18" charset="0"/>
              </a:rPr>
              <a:t>Resident operating system, usually held in low memory with interrupt vector.</a:t>
            </a:r>
          </a:p>
          <a:p>
            <a:pPr lvl="1" algn="just">
              <a:lnSpc>
                <a:spcPct val="100000"/>
              </a:lnSpc>
              <a:spcAft>
                <a:spcPts val="6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dirty="0">
                <a:solidFill>
                  <a:schemeClr val="accent3">
                    <a:lumMod val="75000"/>
                  </a:schemeClr>
                </a:solidFill>
                <a:cs typeface="Times New Roman" pitchFamily="18" charset="0"/>
              </a:rPr>
              <a:t>User processes then held in high memory.</a:t>
            </a:r>
          </a:p>
          <a:p>
            <a:pPr lvl="1" algn="just">
              <a:lnSpc>
                <a:spcPct val="100000"/>
              </a:lnSpc>
              <a:spcBef>
                <a:spcPts val="5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600" dirty="0">
              <a:solidFill>
                <a:schemeClr val="accent3">
                  <a:lumMod val="75000"/>
                </a:schemeClr>
              </a:solidFill>
              <a:cs typeface="Times New Roman" pitchFamily="18" charset="0"/>
            </a:endParaRPr>
          </a:p>
          <a:p>
            <a:pPr algn="just">
              <a:lnSpc>
                <a:spcPct val="100000"/>
              </a:lnSpc>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chemeClr val="accent3">
                    <a:lumMod val="75000"/>
                  </a:schemeClr>
                </a:solidFill>
                <a:cs typeface="Times New Roman" pitchFamily="18" charset="0"/>
              </a:rPr>
              <a:t>Memory Mapping &amp; Protection</a:t>
            </a:r>
          </a:p>
          <a:p>
            <a:pPr lvl="1" algn="just">
              <a:lnSpc>
                <a:spcPct val="100000"/>
              </a:lnSpc>
              <a:spcAft>
                <a:spcPts val="6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dirty="0">
                <a:solidFill>
                  <a:srgbClr val="C00000"/>
                </a:solidFill>
                <a:cs typeface="Times New Roman" pitchFamily="18" charset="0"/>
              </a:rPr>
              <a:t>Relocation-register &amp; limit register</a:t>
            </a:r>
            <a:r>
              <a:rPr lang="en-GB" sz="2600" dirty="0">
                <a:solidFill>
                  <a:schemeClr val="accent3">
                    <a:lumMod val="75000"/>
                  </a:schemeClr>
                </a:solidFill>
                <a:cs typeface="Times New Roman" pitchFamily="18" charset="0"/>
              </a:rPr>
              <a:t> scheme used to protect user processes from each other, and from changing operating-system code and data.</a:t>
            </a:r>
          </a:p>
          <a:p>
            <a:pPr lvl="1" algn="just">
              <a:lnSpc>
                <a:spcPct val="100000"/>
              </a:lnSpc>
              <a:spcAft>
                <a:spcPts val="6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dirty="0">
                <a:solidFill>
                  <a:schemeClr val="accent3">
                    <a:lumMod val="75000"/>
                  </a:schemeClr>
                </a:solidFill>
                <a:cs typeface="Times New Roman" pitchFamily="18" charset="0"/>
              </a:rPr>
              <a:t>Relocation register contains value of smallest physical address; limit register contains range of logical addresses</a:t>
            </a:r>
          </a:p>
          <a:p>
            <a:pPr algn="just">
              <a:lnSpc>
                <a:spcPct val="100000"/>
              </a:lnSpc>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solidFill>
                <a:schemeClr val="accent3">
                  <a:lumMod val="75000"/>
                </a:schemeClr>
              </a:solidFill>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9012" y="533400"/>
            <a:ext cx="10744200" cy="1143000"/>
          </a:xfrm>
        </p:spPr>
        <p:txBody>
          <a:bodyPr>
            <a:normAutofit/>
          </a:bodyPr>
          <a:lstStyle/>
          <a:p>
            <a:pPr algn="ctr"/>
            <a:r>
              <a:rPr lang="en-US" altLang="en-US" sz="3600" dirty="0">
                <a:solidFill>
                  <a:srgbClr val="3399FF"/>
                </a:solidFill>
              </a:rPr>
              <a:t>Hardware Support for Relocation and Limit Registers</a:t>
            </a:r>
            <a:endParaRPr lang="en-US" sz="3600" dirty="0">
              <a:solidFill>
                <a:srgbClr val="3399FF"/>
              </a:solidFill>
            </a:endParaRPr>
          </a:p>
        </p:txBody>
      </p:sp>
      <p:pic>
        <p:nvPicPr>
          <p:cNvPr id="5" name="Picture 4" descr="8"/>
          <p:cNvPicPr>
            <a:picLocks noChangeAspect="1" noChangeArrowheads="1"/>
          </p:cNvPicPr>
          <p:nvPr/>
        </p:nvPicPr>
        <p:blipFill>
          <a:blip r:embed="rId3"/>
          <a:srcRect/>
          <a:stretch>
            <a:fillRect/>
          </a:stretch>
        </p:blipFill>
        <p:spPr bwMode="auto">
          <a:xfrm>
            <a:off x="1979612" y="1681480"/>
            <a:ext cx="8229600" cy="408574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DAFD23-E087-4A2F-9B2C-C8A2A32F3716}"/>
              </a:ext>
            </a:extLst>
          </p:cNvPr>
          <p:cNvSpPr>
            <a:spLocks noGrp="1"/>
          </p:cNvSpPr>
          <p:nvPr>
            <p:ph type="title"/>
          </p:nvPr>
        </p:nvSpPr>
        <p:spPr>
          <a:xfrm>
            <a:off x="0" y="189723"/>
            <a:ext cx="10666413" cy="1144556"/>
          </a:xfrm>
        </p:spPr>
        <p:txBody>
          <a:bodyPr>
            <a:normAutofit/>
          </a:bodyPr>
          <a:lstStyle/>
          <a:p>
            <a:r>
              <a:rPr lang="en-GB" sz="5400" dirty="0"/>
              <a:t>Course Objective</a:t>
            </a:r>
            <a:endParaRPr lang="en-IN" sz="5400" dirty="0"/>
          </a:p>
        </p:txBody>
      </p:sp>
      <p:sp>
        <p:nvSpPr>
          <p:cNvPr id="5" name="Content Placeholder 4">
            <a:extLst>
              <a:ext uri="{FF2B5EF4-FFF2-40B4-BE49-F238E27FC236}">
                <a16:creationId xmlns:a16="http://schemas.microsoft.com/office/drawing/2014/main" id="{9E7521A4-7620-4D90-9FDD-3DDA02FF1152}"/>
              </a:ext>
            </a:extLst>
          </p:cNvPr>
          <p:cNvSpPr>
            <a:spLocks noGrp="1"/>
          </p:cNvSpPr>
          <p:nvPr>
            <p:ph idx="1"/>
          </p:nvPr>
        </p:nvSpPr>
        <p:spPr>
          <a:xfrm>
            <a:off x="0" y="1600200"/>
            <a:ext cx="12188825" cy="4763277"/>
          </a:xfrm>
        </p:spPr>
        <p:txBody>
          <a:bodyPr>
            <a:normAutofit/>
          </a:bodyPr>
          <a:lstStyle/>
          <a:p>
            <a:r>
              <a:rPr lang="en-GB" dirty="0"/>
              <a:t>To Understand the services provided by an operating system. </a:t>
            </a:r>
          </a:p>
          <a:p>
            <a:r>
              <a:rPr lang="en-GB" dirty="0"/>
              <a:t>1. To acquire the fundamental knowledge of the operating system architecture and its components</a:t>
            </a:r>
          </a:p>
          <a:p>
            <a:r>
              <a:rPr lang="en-GB" dirty="0"/>
              <a:t>2. To know the various operations performed by the operating system.</a:t>
            </a:r>
          </a:p>
          <a:p>
            <a:r>
              <a:rPr lang="en-GB" dirty="0"/>
              <a:t>3. The Operating System will identify at which Time the CPU will perform which Operation and in which Time the Memory is used by which Programs.</a:t>
            </a:r>
          </a:p>
          <a:p>
            <a:r>
              <a:rPr lang="en-GB" dirty="0"/>
              <a:t>4. Operating System Also Known as the Resource Manager Means Operating System will Manages all the Resources those are Attached to the System means all the Resource like Memory and Processor and all the Input output Devices those are Attached to the System</a:t>
            </a:r>
          </a:p>
          <a:p>
            <a:endParaRPr lang="en-IN" dirty="0"/>
          </a:p>
        </p:txBody>
      </p:sp>
    </p:spTree>
    <p:extLst>
      <p:ext uri="{BB962C8B-B14F-4D97-AF65-F5344CB8AC3E}">
        <p14:creationId xmlns:p14="http://schemas.microsoft.com/office/powerpoint/2010/main" val="361465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98612" y="0"/>
            <a:ext cx="9601200" cy="685800"/>
          </a:xfrm>
        </p:spPr>
        <p:txBody>
          <a:bodyPr>
            <a:normAutofit/>
          </a:bodyPr>
          <a:lstStyle/>
          <a:p>
            <a:pPr algn="ctr"/>
            <a:r>
              <a:rPr lang="en-GB" altLang="en-US" sz="3600" dirty="0">
                <a:solidFill>
                  <a:srgbClr val="3399FF"/>
                </a:solidFill>
              </a:rPr>
              <a:t>Contiguous Allocation</a:t>
            </a:r>
            <a:endParaRPr lang="en-US" altLang="en-US" sz="3600" dirty="0">
              <a:solidFill>
                <a:srgbClr val="3399FF"/>
              </a:solidFill>
            </a:endParaRPr>
          </a:p>
        </p:txBody>
      </p:sp>
      <p:pic>
        <p:nvPicPr>
          <p:cNvPr id="116739" name="Picture 3"/>
          <p:cNvPicPr>
            <a:picLocks noChangeAspect="1" noChangeArrowheads="1"/>
          </p:cNvPicPr>
          <p:nvPr/>
        </p:nvPicPr>
        <p:blipFill>
          <a:blip r:embed="rId3"/>
          <a:srcRect/>
          <a:stretch>
            <a:fillRect/>
          </a:stretch>
        </p:blipFill>
        <p:spPr bwMode="auto">
          <a:xfrm>
            <a:off x="2513012" y="870778"/>
            <a:ext cx="6413259" cy="5268843"/>
          </a:xfrm>
          <a:prstGeom prst="rect">
            <a:avLst/>
          </a:prstGeom>
          <a:noFill/>
          <a:ln w="9525">
            <a:noFill/>
            <a:miter lim="800000"/>
            <a:headEnd/>
            <a:tailEnd/>
          </a:ln>
          <a:effectLst/>
        </p:spPr>
      </p:pic>
      <p:sp>
        <p:nvSpPr>
          <p:cNvPr id="8" name="TextBox 7"/>
          <p:cNvSpPr txBox="1"/>
          <p:nvPr/>
        </p:nvSpPr>
        <p:spPr>
          <a:xfrm>
            <a:off x="989012" y="3505200"/>
            <a:ext cx="1905000" cy="707886"/>
          </a:xfrm>
          <a:prstGeom prst="rect">
            <a:avLst/>
          </a:prstGeom>
          <a:noFill/>
        </p:spPr>
        <p:txBody>
          <a:bodyPr wrap="square" rtlCol="0">
            <a:spAutoFit/>
          </a:bodyPr>
          <a:lstStyle/>
          <a:p>
            <a:r>
              <a:rPr lang="en-US" sz="2000" b="1" dirty="0">
                <a:solidFill>
                  <a:srgbClr val="C00000"/>
                </a:solidFill>
              </a:rPr>
              <a:t>Fixed Size Partition</a:t>
            </a:r>
          </a:p>
        </p:txBody>
      </p:sp>
      <p:sp>
        <p:nvSpPr>
          <p:cNvPr id="9" name="TextBox 8"/>
          <p:cNvSpPr txBox="1"/>
          <p:nvPr/>
        </p:nvSpPr>
        <p:spPr>
          <a:xfrm>
            <a:off x="9066212" y="3657600"/>
            <a:ext cx="1905000" cy="707886"/>
          </a:xfrm>
          <a:prstGeom prst="rect">
            <a:avLst/>
          </a:prstGeom>
          <a:noFill/>
        </p:spPr>
        <p:txBody>
          <a:bodyPr wrap="square" rtlCol="0">
            <a:spAutoFit/>
          </a:bodyPr>
          <a:lstStyle/>
          <a:p>
            <a:r>
              <a:rPr lang="en-US" sz="2000" b="1" dirty="0">
                <a:solidFill>
                  <a:srgbClr val="C00000"/>
                </a:solidFill>
              </a:rPr>
              <a:t>Variable Size Partition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6212" y="0"/>
            <a:ext cx="9601200" cy="1143000"/>
          </a:xfrm>
        </p:spPr>
        <p:txBody>
          <a:bodyPr>
            <a:normAutofit/>
          </a:bodyPr>
          <a:lstStyle/>
          <a:p>
            <a:pPr algn="ctr"/>
            <a:r>
              <a:rPr lang="en-GB" sz="3600" dirty="0">
                <a:solidFill>
                  <a:srgbClr val="3399FF"/>
                </a:solidFill>
              </a:rPr>
              <a:t>Contiguous Allocation</a:t>
            </a:r>
            <a:endParaRPr lang="en-US" sz="3600" dirty="0">
              <a:solidFill>
                <a:srgbClr val="3399FF"/>
              </a:solidFill>
            </a:endParaRPr>
          </a:p>
        </p:txBody>
      </p:sp>
      <p:sp>
        <p:nvSpPr>
          <p:cNvPr id="2" name="Content Placeholder 1"/>
          <p:cNvSpPr>
            <a:spLocks noGrp="1"/>
          </p:cNvSpPr>
          <p:nvPr>
            <p:ph idx="1"/>
          </p:nvPr>
        </p:nvSpPr>
        <p:spPr>
          <a:xfrm>
            <a:off x="303212" y="1828800"/>
            <a:ext cx="11277600" cy="4191000"/>
          </a:xfrm>
        </p:spPr>
        <p:txBody>
          <a:bodyPr>
            <a:normAutofit/>
          </a:bodyPr>
          <a:lstStyle/>
          <a:p>
            <a:pPr algn="just">
              <a:lnSpc>
                <a:spcPct val="100000"/>
              </a:lnSpc>
            </a:pPr>
            <a:r>
              <a:rPr lang="en-US" sz="2600" dirty="0">
                <a:solidFill>
                  <a:srgbClr val="C00000"/>
                </a:solidFill>
                <a:cs typeface="Times New Roman" pitchFamily="18" charset="0"/>
              </a:rPr>
              <a:t>Fixed-size partition </a:t>
            </a:r>
          </a:p>
          <a:p>
            <a:pPr lvl="1" algn="just">
              <a:lnSpc>
                <a:spcPct val="100000"/>
              </a:lnSpc>
            </a:pPr>
            <a:r>
              <a:rPr lang="en-GB" sz="2600" dirty="0">
                <a:solidFill>
                  <a:schemeClr val="accent3">
                    <a:lumMod val="75000"/>
                  </a:schemeClr>
                </a:solidFill>
                <a:cs typeface="Times New Roman" pitchFamily="18" charset="0"/>
              </a:rPr>
              <a:t>Divide memory into several fixed sized partition</a:t>
            </a:r>
          </a:p>
          <a:p>
            <a:pPr lvl="1" algn="just">
              <a:lnSpc>
                <a:spcPct val="100000"/>
              </a:lnSpc>
            </a:pPr>
            <a:r>
              <a:rPr lang="en-US" sz="2600" dirty="0">
                <a:solidFill>
                  <a:schemeClr val="accent3">
                    <a:lumMod val="75000"/>
                  </a:schemeClr>
                </a:solidFill>
                <a:cs typeface="Times New Roman" pitchFamily="18" charset="0"/>
              </a:rPr>
              <a:t>Each partition may contain exactly one process</a:t>
            </a:r>
          </a:p>
          <a:p>
            <a:pPr lvl="1" algn="just">
              <a:lnSpc>
                <a:spcPct val="100000"/>
              </a:lnSpc>
            </a:pPr>
            <a:r>
              <a:rPr lang="en-US" sz="2600" dirty="0">
                <a:solidFill>
                  <a:schemeClr val="accent3">
                    <a:lumMod val="75000"/>
                  </a:schemeClr>
                </a:solidFill>
                <a:cs typeface="Times New Roman" pitchFamily="18" charset="0"/>
              </a:rPr>
              <a:t>Degree of multiprogramming is bound by the number of partitions.</a:t>
            </a:r>
          </a:p>
          <a:p>
            <a:pPr lvl="1" algn="just">
              <a:lnSpc>
                <a:spcPct val="100000"/>
              </a:lnSpc>
            </a:pPr>
            <a:r>
              <a:rPr lang="en-US" sz="2600" dirty="0">
                <a:solidFill>
                  <a:schemeClr val="accent3">
                    <a:lumMod val="75000"/>
                  </a:schemeClr>
                </a:solidFill>
                <a:cs typeface="Times New Roman" pitchFamily="18" charset="0"/>
              </a:rPr>
              <a:t>When partition is free process is selected from input queue &amp; loaded into free partition.</a:t>
            </a:r>
          </a:p>
          <a:p>
            <a:pPr lvl="1" algn="just">
              <a:lnSpc>
                <a:spcPct val="100000"/>
              </a:lnSpc>
            </a:pPr>
            <a:r>
              <a:rPr lang="en-US" sz="2600" dirty="0">
                <a:solidFill>
                  <a:schemeClr val="accent3">
                    <a:lumMod val="75000"/>
                  </a:schemeClr>
                </a:solidFill>
                <a:cs typeface="Times New Roman" pitchFamily="18" charset="0"/>
              </a:rPr>
              <a:t>When process terminates partition becomes available to other process</a:t>
            </a:r>
          </a:p>
          <a:p>
            <a:pPr lvl="1" algn="just"/>
            <a:endParaRPr lang="en-US" sz="2400" dirty="0">
              <a:solidFill>
                <a:schemeClr val="accent3">
                  <a:lumMod val="75000"/>
                </a:schemeClr>
              </a:solidFill>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98612" y="5080"/>
            <a:ext cx="9601200" cy="1143000"/>
          </a:xfrm>
        </p:spPr>
        <p:txBody>
          <a:bodyPr>
            <a:normAutofit/>
          </a:bodyPr>
          <a:lstStyle/>
          <a:p>
            <a:pPr algn="ctr"/>
            <a:r>
              <a:rPr lang="en-GB" sz="3600" dirty="0">
                <a:solidFill>
                  <a:srgbClr val="3399FF"/>
                </a:solidFill>
              </a:rPr>
              <a:t>Contiguous Allocation</a:t>
            </a:r>
            <a:endParaRPr lang="en-US" sz="3600" dirty="0">
              <a:solidFill>
                <a:srgbClr val="3399FF"/>
              </a:solidFill>
            </a:endParaRPr>
          </a:p>
        </p:txBody>
      </p:sp>
      <p:sp>
        <p:nvSpPr>
          <p:cNvPr id="2" name="Content Placeholder 1"/>
          <p:cNvSpPr>
            <a:spLocks noGrp="1"/>
          </p:cNvSpPr>
          <p:nvPr>
            <p:ph idx="1"/>
          </p:nvPr>
        </p:nvSpPr>
        <p:spPr>
          <a:xfrm>
            <a:off x="341312" y="1333500"/>
            <a:ext cx="11506200" cy="4191000"/>
          </a:xfrm>
        </p:spPr>
        <p:txBody>
          <a:bodyPr>
            <a:noAutofit/>
          </a:bodyPr>
          <a:lstStyle/>
          <a:p>
            <a:pPr algn="just">
              <a:lnSpc>
                <a:spcPct val="100000"/>
              </a:lnSpc>
            </a:pPr>
            <a:r>
              <a:rPr lang="en-US" sz="2600" dirty="0">
                <a:solidFill>
                  <a:srgbClr val="C00000"/>
                </a:solidFill>
                <a:cs typeface="Times New Roman" pitchFamily="18" charset="0"/>
              </a:rPr>
              <a:t>Variable Partition  </a:t>
            </a:r>
          </a:p>
          <a:p>
            <a:pPr lvl="1" algn="just">
              <a:lnSpc>
                <a:spcPct val="100000"/>
              </a:lnSpc>
            </a:pPr>
            <a:r>
              <a:rPr lang="en-US" sz="2600" dirty="0">
                <a:solidFill>
                  <a:schemeClr val="accent3">
                    <a:lumMod val="75000"/>
                  </a:schemeClr>
                </a:solidFill>
                <a:cs typeface="Times New Roman" pitchFamily="18" charset="0"/>
              </a:rPr>
              <a:t>OS keeps table indicating which parts of memory are available &amp; which are occupied.</a:t>
            </a:r>
          </a:p>
          <a:p>
            <a:pPr lvl="1" algn="just">
              <a:lnSpc>
                <a:spcPct val="10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chemeClr val="accent3">
                    <a:lumMod val="75000"/>
                  </a:schemeClr>
                </a:solidFill>
                <a:cs typeface="Times New Roman" pitchFamily="18" charset="0"/>
              </a:rPr>
              <a:t>Operating system maintains information about: </a:t>
            </a:r>
            <a:r>
              <a:rPr lang="en-GB" sz="2600" dirty="0">
                <a:solidFill>
                  <a:srgbClr val="C00000"/>
                </a:solidFill>
                <a:cs typeface="Times New Roman" pitchFamily="18" charset="0"/>
              </a:rPr>
              <a:t>a) allocated partitions    b) free partitions (hole)</a:t>
            </a:r>
          </a:p>
          <a:p>
            <a:pPr lvl="1" algn="just">
              <a:lnSpc>
                <a:spcPct val="10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rgbClr val="C00000"/>
                </a:solidFill>
                <a:cs typeface="Times New Roman" pitchFamily="18" charset="0"/>
              </a:rPr>
              <a:t>Hole</a:t>
            </a:r>
            <a:r>
              <a:rPr lang="en-GB" sz="2600" dirty="0">
                <a:solidFill>
                  <a:schemeClr val="accent3">
                    <a:lumMod val="75000"/>
                  </a:schemeClr>
                </a:solidFill>
                <a:cs typeface="Times New Roman" pitchFamily="18" charset="0"/>
              </a:rPr>
              <a:t> – block of available memory; holes of various size are scattered throughout memory.</a:t>
            </a:r>
          </a:p>
          <a:p>
            <a:pPr lvl="1" algn="just">
              <a:lnSpc>
                <a:spcPct val="10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chemeClr val="accent3">
                    <a:lumMod val="75000"/>
                  </a:schemeClr>
                </a:solidFill>
                <a:cs typeface="Times New Roman" pitchFamily="18" charset="0"/>
              </a:rPr>
              <a:t>When a process arrives, it is allocated memory from a hole large enough to accommodate it.</a:t>
            </a:r>
          </a:p>
          <a:p>
            <a:pPr lvl="1" algn="just">
              <a:lnSpc>
                <a:spcPct val="10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solidFill>
                <a:schemeClr val="accent3">
                  <a:lumMod val="75000"/>
                </a:schemeClr>
              </a:solidFill>
              <a:cs typeface="Times New Roman" pitchFamily="18" charset="0"/>
            </a:endParaRPr>
          </a:p>
          <a:p>
            <a:pPr algn="just"/>
            <a:endParaRPr lang="en-US" sz="2400" dirty="0">
              <a:solidFill>
                <a:schemeClr val="accent3">
                  <a:lumMod val="75000"/>
                </a:schemeClr>
              </a:solidFill>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015736" y="609600"/>
            <a:ext cx="10969943" cy="58674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2" y="228600"/>
            <a:ext cx="9601200" cy="1143000"/>
          </a:xfrm>
        </p:spPr>
        <p:txBody>
          <a:bodyPr>
            <a:normAutofit/>
          </a:bodyPr>
          <a:lstStyle/>
          <a:p>
            <a:pPr algn="ctr"/>
            <a:r>
              <a:rPr lang="en-GB" sz="3600" dirty="0">
                <a:solidFill>
                  <a:srgbClr val="3399FF"/>
                </a:solidFill>
              </a:rPr>
              <a:t>Dynamic Storage-Allocation Problem</a:t>
            </a:r>
            <a:endParaRPr lang="en-US" sz="3600" dirty="0">
              <a:solidFill>
                <a:srgbClr val="3399FF"/>
              </a:solidFill>
            </a:endParaRPr>
          </a:p>
        </p:txBody>
      </p:sp>
      <p:sp>
        <p:nvSpPr>
          <p:cNvPr id="2" name="Content Placeholder 1"/>
          <p:cNvSpPr>
            <a:spLocks noGrp="1"/>
          </p:cNvSpPr>
          <p:nvPr>
            <p:ph idx="1"/>
          </p:nvPr>
        </p:nvSpPr>
        <p:spPr>
          <a:xfrm>
            <a:off x="303212" y="1828800"/>
            <a:ext cx="11582400" cy="4191000"/>
          </a:xfrm>
        </p:spPr>
        <p:txBody>
          <a:bodyPr>
            <a:noAutofit/>
          </a:bodyPr>
          <a:lstStyle/>
          <a:p>
            <a:pPr algn="just"/>
            <a:r>
              <a:rPr lang="en-GB" sz="2600" dirty="0">
                <a:solidFill>
                  <a:schemeClr val="accent3">
                    <a:lumMod val="75000"/>
                  </a:schemeClr>
                </a:solidFill>
                <a:cs typeface="Times New Roman" pitchFamily="18" charset="0"/>
              </a:rPr>
              <a:t>How to satisfy a request of size n from a list of free holes.</a:t>
            </a:r>
          </a:p>
          <a:p>
            <a:pPr algn="just"/>
            <a:r>
              <a:rPr lang="en-GB" sz="2600" dirty="0">
                <a:solidFill>
                  <a:schemeClr val="accent3">
                    <a:lumMod val="75000"/>
                  </a:schemeClr>
                </a:solidFill>
                <a:cs typeface="Times New Roman" pitchFamily="18" charset="0"/>
              </a:rPr>
              <a:t>There are following solutions to this problem:</a:t>
            </a:r>
          </a:p>
          <a:p>
            <a:pPr lvl="1" algn="just">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rgbClr val="C00000"/>
                </a:solidFill>
                <a:cs typeface="Times New Roman" pitchFamily="18" charset="0"/>
              </a:rPr>
              <a:t>First-fit:</a:t>
            </a:r>
            <a:r>
              <a:rPr lang="en-GB" sz="2600" dirty="0">
                <a:solidFill>
                  <a:schemeClr val="accent3">
                    <a:lumMod val="75000"/>
                  </a:schemeClr>
                </a:solidFill>
                <a:cs typeface="Times New Roman" pitchFamily="18" charset="0"/>
              </a:rPr>
              <a:t>  Allocate the first hole that is big enough.</a:t>
            </a:r>
          </a:p>
          <a:p>
            <a:pPr lvl="1" algn="just">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rgbClr val="C00000"/>
                </a:solidFill>
                <a:cs typeface="Times New Roman" pitchFamily="18" charset="0"/>
              </a:rPr>
              <a:t>Best-fit:</a:t>
            </a:r>
            <a:r>
              <a:rPr lang="en-GB" sz="2600" dirty="0">
                <a:solidFill>
                  <a:schemeClr val="accent3">
                    <a:lumMod val="75000"/>
                  </a:schemeClr>
                </a:solidFill>
                <a:cs typeface="Times New Roman" pitchFamily="18" charset="0"/>
              </a:rPr>
              <a:t>  Allocate the smallest hole that is big enough; must search entire list.  Produces the smallest leftover hole.</a:t>
            </a:r>
          </a:p>
          <a:p>
            <a:pPr lvl="1" algn="just">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rgbClr val="C00000"/>
                </a:solidFill>
                <a:cs typeface="Times New Roman" pitchFamily="18" charset="0"/>
              </a:rPr>
              <a:t>Worst-fit:</a:t>
            </a:r>
            <a:r>
              <a:rPr lang="en-GB" sz="2600" dirty="0">
                <a:solidFill>
                  <a:schemeClr val="accent3">
                    <a:lumMod val="75000"/>
                  </a:schemeClr>
                </a:solidFill>
                <a:cs typeface="Times New Roman" pitchFamily="18" charset="0"/>
              </a:rPr>
              <a:t>  Allocate the largest hole; must also search entire list.  Produces the largest leftover hole.</a:t>
            </a:r>
          </a:p>
          <a:p>
            <a:pPr algn="just"/>
            <a:r>
              <a:rPr lang="en-GB" sz="2600" dirty="0">
                <a:solidFill>
                  <a:schemeClr val="accent3">
                    <a:lumMod val="75000"/>
                  </a:schemeClr>
                </a:solidFill>
                <a:cs typeface="Times New Roman" pitchFamily="18" charset="0"/>
              </a:rPr>
              <a:t>First-fit and best-fit better than worst-fit in terms of speed and storage utilization.</a:t>
            </a:r>
          </a:p>
          <a:p>
            <a:pPr algn="just"/>
            <a:endParaRPr lang="en-US" sz="2400" dirty="0">
              <a:solidFill>
                <a:schemeClr val="accent3">
                  <a:lumMod val="75000"/>
                </a:schemeClr>
              </a:solidFill>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6212" y="304800"/>
            <a:ext cx="9601200" cy="1143000"/>
          </a:xfrm>
        </p:spPr>
        <p:txBody>
          <a:bodyPr>
            <a:normAutofit/>
          </a:bodyPr>
          <a:lstStyle/>
          <a:p>
            <a:pPr algn="ctr"/>
            <a:r>
              <a:rPr lang="en-US" sz="3600" dirty="0">
                <a:solidFill>
                  <a:srgbClr val="3399FF"/>
                </a:solidFill>
              </a:rPr>
              <a:t>Paging</a:t>
            </a:r>
          </a:p>
        </p:txBody>
      </p:sp>
      <p:sp>
        <p:nvSpPr>
          <p:cNvPr id="2" name="Content Placeholder 1"/>
          <p:cNvSpPr>
            <a:spLocks noGrp="1"/>
          </p:cNvSpPr>
          <p:nvPr>
            <p:ph idx="1"/>
          </p:nvPr>
        </p:nvSpPr>
        <p:spPr>
          <a:xfrm>
            <a:off x="303212" y="1828800"/>
            <a:ext cx="11506200" cy="4191000"/>
          </a:xfrm>
        </p:spPr>
        <p:txBody>
          <a:bodyPr>
            <a:normAutofit lnSpcReduction="10000"/>
          </a:bodyPr>
          <a:lstStyle/>
          <a:p>
            <a:pPr algn="just">
              <a:spcAft>
                <a:spcPts val="1200"/>
              </a:spcAft>
            </a:pPr>
            <a:r>
              <a:rPr lang="en-US" sz="2600" dirty="0">
                <a:solidFill>
                  <a:schemeClr val="accent3">
                    <a:lumMod val="75000"/>
                  </a:schemeClr>
                </a:solidFill>
                <a:cs typeface="Times New Roman" pitchFamily="18" charset="0"/>
              </a:rPr>
              <a:t>Memory management scheme that </a:t>
            </a:r>
            <a:r>
              <a:rPr lang="en-US" sz="2600" dirty="0">
                <a:solidFill>
                  <a:srgbClr val="C00000"/>
                </a:solidFill>
                <a:cs typeface="Times New Roman" pitchFamily="18" charset="0"/>
              </a:rPr>
              <a:t>permits</a:t>
            </a:r>
            <a:r>
              <a:rPr lang="en-US" sz="2600" dirty="0">
                <a:solidFill>
                  <a:schemeClr val="accent3">
                    <a:lumMod val="75000"/>
                  </a:schemeClr>
                </a:solidFill>
                <a:cs typeface="Times New Roman" pitchFamily="18" charset="0"/>
              </a:rPr>
              <a:t> physical address space  and </a:t>
            </a:r>
            <a:r>
              <a:rPr lang="en-GB" sz="2600" dirty="0">
                <a:solidFill>
                  <a:schemeClr val="accent3">
                    <a:lumMod val="75000"/>
                  </a:schemeClr>
                </a:solidFill>
                <a:cs typeface="Times New Roman" pitchFamily="18" charset="0"/>
              </a:rPr>
              <a:t>Logical address space </a:t>
            </a:r>
            <a:r>
              <a:rPr lang="en-US" sz="2600" dirty="0">
                <a:solidFill>
                  <a:schemeClr val="accent3">
                    <a:lumMod val="75000"/>
                  </a:schemeClr>
                </a:solidFill>
                <a:cs typeface="Times New Roman" pitchFamily="18" charset="0"/>
              </a:rPr>
              <a:t>of a process to be </a:t>
            </a:r>
            <a:r>
              <a:rPr lang="en-US" sz="2600" dirty="0">
                <a:solidFill>
                  <a:srgbClr val="C00000"/>
                </a:solidFill>
                <a:cs typeface="Times New Roman" pitchFamily="18" charset="0"/>
              </a:rPr>
              <a:t>noncontiguous.</a:t>
            </a:r>
          </a:p>
          <a:p>
            <a:pPr algn="just">
              <a:lnSpc>
                <a:spcPct val="100000"/>
              </a:lnSpc>
              <a:spcBef>
                <a:spcPts val="500"/>
              </a:spcBef>
              <a:spcAft>
                <a:spcPts val="12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rgbClr val="C00000"/>
                </a:solidFill>
                <a:cs typeface="Times New Roman" pitchFamily="18" charset="0"/>
              </a:rPr>
              <a:t>Divide physical memory into fixed-sized blocks called frames. </a:t>
            </a:r>
          </a:p>
          <a:p>
            <a:pPr algn="just">
              <a:lnSpc>
                <a:spcPct val="100000"/>
              </a:lnSpc>
              <a:spcBef>
                <a:spcPts val="500"/>
              </a:spcBef>
              <a:spcAft>
                <a:spcPts val="12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rgbClr val="C00000"/>
                </a:solidFill>
                <a:cs typeface="Times New Roman" pitchFamily="18" charset="0"/>
              </a:rPr>
              <a:t>Divide logical memory into fixed-sized blocks called pages.</a:t>
            </a:r>
          </a:p>
          <a:p>
            <a:pPr algn="just">
              <a:lnSpc>
                <a:spcPct val="100000"/>
              </a:lnSpc>
              <a:spcBef>
                <a:spcPts val="500"/>
              </a:spcBef>
              <a:spcAft>
                <a:spcPts val="12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rgbClr val="C00000"/>
                </a:solidFill>
                <a:cs typeface="Times New Roman" pitchFamily="18" charset="0"/>
              </a:rPr>
              <a:t>Page size = frame size</a:t>
            </a:r>
          </a:p>
          <a:p>
            <a:pPr algn="just">
              <a:lnSpc>
                <a:spcPct val="100000"/>
              </a:lnSpc>
              <a:spcBef>
                <a:spcPts val="500"/>
              </a:spcBef>
              <a:spcAft>
                <a:spcPts val="12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chemeClr val="accent3">
                    <a:lumMod val="75000"/>
                  </a:schemeClr>
                </a:solidFill>
                <a:cs typeface="Times New Roman" pitchFamily="18" charset="0"/>
              </a:rPr>
              <a:t>Keep track of all free frames.</a:t>
            </a:r>
          </a:p>
          <a:p>
            <a:pPr algn="just">
              <a:lnSpc>
                <a:spcPct val="100000"/>
              </a:lnSpc>
              <a:spcBef>
                <a:spcPts val="500"/>
              </a:spcBef>
              <a:spcAft>
                <a:spcPts val="12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chemeClr val="accent3">
                    <a:lumMod val="75000"/>
                  </a:schemeClr>
                </a:solidFill>
                <a:cs typeface="Times New Roman" pitchFamily="18" charset="0"/>
              </a:rPr>
              <a:t>When process needs to be executed, its pages are loaded into any available memory frames</a:t>
            </a:r>
          </a:p>
          <a:p>
            <a:pPr algn="just"/>
            <a:endParaRPr lang="en-US" sz="2400" dirty="0">
              <a:solidFill>
                <a:schemeClr val="accent3">
                  <a:lumMod val="75000"/>
                </a:schemeClr>
              </a:solidFill>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2412" y="228600"/>
            <a:ext cx="9601200" cy="1143000"/>
          </a:xfrm>
        </p:spPr>
        <p:txBody>
          <a:bodyPr>
            <a:normAutofit/>
          </a:bodyPr>
          <a:lstStyle/>
          <a:p>
            <a:pPr algn="ctr"/>
            <a:r>
              <a:rPr lang="en-US" sz="3600" dirty="0">
                <a:solidFill>
                  <a:srgbClr val="3399FF"/>
                </a:solidFill>
              </a:rPr>
              <a:t>Paging Model of Logical and Physical Memory</a:t>
            </a:r>
          </a:p>
        </p:txBody>
      </p:sp>
      <p:pic>
        <p:nvPicPr>
          <p:cNvPr id="4" name="Picture 2"/>
          <p:cNvPicPr>
            <a:picLocks noChangeAspect="1" noChangeArrowheads="1"/>
          </p:cNvPicPr>
          <p:nvPr/>
        </p:nvPicPr>
        <p:blipFill>
          <a:blip r:embed="rId3"/>
          <a:srcRect l="10391" t="620" r="10612" b="949"/>
          <a:stretch>
            <a:fillRect/>
          </a:stretch>
        </p:blipFill>
        <p:spPr bwMode="auto">
          <a:xfrm>
            <a:off x="1827212" y="1752600"/>
            <a:ext cx="8836898" cy="4886325"/>
          </a:xfrm>
          <a:prstGeom prst="rect">
            <a:avLst/>
          </a:prstGeom>
          <a:noFill/>
          <a:ln w="38160">
            <a:solidFill>
              <a:srgbClr val="CC66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012" y="152400"/>
            <a:ext cx="11201400" cy="2438400"/>
          </a:xfrm>
        </p:spPr>
        <p:txBody>
          <a:bodyPr>
            <a:normAutofit/>
          </a:bodyPr>
          <a:lstStyle/>
          <a:p>
            <a:pPr algn="just">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chemeClr val="accent3">
                    <a:lumMod val="75000"/>
                  </a:schemeClr>
                </a:solidFill>
                <a:cs typeface="Times New Roman" pitchFamily="18" charset="0"/>
              </a:rPr>
              <a:t>Address generated by CPU is divided into:</a:t>
            </a:r>
          </a:p>
          <a:p>
            <a:pPr lvl="1" algn="just">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rgbClr val="C00000"/>
                </a:solidFill>
                <a:cs typeface="Times New Roman" pitchFamily="18" charset="0"/>
              </a:rPr>
              <a:t>Page number (p) </a:t>
            </a:r>
            <a:r>
              <a:rPr lang="en-GB" sz="2600" dirty="0">
                <a:solidFill>
                  <a:schemeClr val="accent3">
                    <a:lumMod val="75000"/>
                  </a:schemeClr>
                </a:solidFill>
                <a:cs typeface="Times New Roman" pitchFamily="18" charset="0"/>
              </a:rPr>
              <a:t>– used as an index into a page table which contains base address of each page in physical memory.</a:t>
            </a:r>
          </a:p>
          <a:p>
            <a:pPr lvl="1" algn="just">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a:solidFill>
                  <a:srgbClr val="C00000"/>
                </a:solidFill>
                <a:cs typeface="Times New Roman" pitchFamily="18" charset="0"/>
              </a:rPr>
              <a:t>Page offset (d) </a:t>
            </a:r>
            <a:r>
              <a:rPr lang="en-GB" sz="2600" dirty="0">
                <a:solidFill>
                  <a:schemeClr val="accent3">
                    <a:lumMod val="75000"/>
                  </a:schemeClr>
                </a:solidFill>
                <a:cs typeface="Times New Roman" pitchFamily="18" charset="0"/>
              </a:rPr>
              <a:t>– combined with base address to define the physical memory address that is sent to the memory unit.</a:t>
            </a:r>
          </a:p>
          <a:p>
            <a:pPr algn="just"/>
            <a:endParaRPr lang="en-US" sz="2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a:srcRect l="479" t="1535" r="453" b="1855"/>
          <a:stretch>
            <a:fillRect/>
          </a:stretch>
        </p:blipFill>
        <p:spPr bwMode="auto">
          <a:xfrm>
            <a:off x="1585932" y="2667001"/>
            <a:ext cx="9016960" cy="3200400"/>
          </a:xfrm>
          <a:prstGeom prst="rect">
            <a:avLst/>
          </a:prstGeom>
          <a:noFill/>
          <a:ln w="38160">
            <a:solidFill>
              <a:srgbClr val="CC66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4211" y="-304800"/>
            <a:ext cx="11504613" cy="1143000"/>
          </a:xfrm>
        </p:spPr>
        <p:txBody>
          <a:bodyPr>
            <a:normAutofit/>
          </a:bodyPr>
          <a:lstStyle/>
          <a:p>
            <a:pPr algn="ctr"/>
            <a:r>
              <a:rPr lang="en-US" sz="3600" dirty="0">
                <a:solidFill>
                  <a:srgbClr val="3399FF"/>
                </a:solidFill>
              </a:rPr>
              <a:t>Paging example for 32 byte memory with 4 byte pages.</a:t>
            </a:r>
          </a:p>
        </p:txBody>
      </p:sp>
      <p:sp>
        <p:nvSpPr>
          <p:cNvPr id="2" name="Content Placeholder 1"/>
          <p:cNvSpPr>
            <a:spLocks noGrp="1"/>
          </p:cNvSpPr>
          <p:nvPr>
            <p:ph idx="1"/>
          </p:nvPr>
        </p:nvSpPr>
        <p:spPr>
          <a:xfrm>
            <a:off x="5637212" y="2743200"/>
            <a:ext cx="6324600" cy="3810000"/>
          </a:xfrm>
        </p:spPr>
        <p:txBody>
          <a:bodyPr>
            <a:noAutofit/>
          </a:bodyPr>
          <a:lstStyle/>
          <a:p>
            <a:pPr>
              <a:spcBef>
                <a:spcPts val="0"/>
              </a:spcBef>
              <a:spcAft>
                <a:spcPts val="1800"/>
              </a:spcAft>
            </a:pPr>
            <a:r>
              <a:rPr lang="en-US" sz="2600" dirty="0">
                <a:solidFill>
                  <a:schemeClr val="accent3">
                    <a:lumMod val="75000"/>
                  </a:schemeClr>
                </a:solidFill>
                <a:cs typeface="Times New Roman" pitchFamily="18" charset="0"/>
              </a:rPr>
              <a:t>Logical address 0 (page0 ,offset 0)map to physical address 20[= (5*4)+0].</a:t>
            </a:r>
          </a:p>
          <a:p>
            <a:pPr>
              <a:spcBef>
                <a:spcPts val="0"/>
              </a:spcBef>
              <a:spcAft>
                <a:spcPts val="1800"/>
              </a:spcAft>
            </a:pPr>
            <a:r>
              <a:rPr lang="en-US" sz="2600" dirty="0">
                <a:solidFill>
                  <a:schemeClr val="accent3">
                    <a:lumMod val="75000"/>
                  </a:schemeClr>
                </a:solidFill>
                <a:cs typeface="Times New Roman" pitchFamily="18" charset="0"/>
              </a:rPr>
              <a:t>Logical address 3(page 0, offset 3) maps to physical address 23[= (5*4)+3].</a:t>
            </a:r>
          </a:p>
          <a:p>
            <a:pPr>
              <a:spcBef>
                <a:spcPts val="0"/>
              </a:spcBef>
              <a:spcAft>
                <a:spcPts val="1800"/>
              </a:spcAft>
            </a:pPr>
            <a:r>
              <a:rPr lang="en-US" sz="2600" dirty="0">
                <a:solidFill>
                  <a:schemeClr val="accent3">
                    <a:lumMod val="75000"/>
                  </a:schemeClr>
                </a:solidFill>
                <a:cs typeface="Times New Roman" pitchFamily="18" charset="0"/>
              </a:rPr>
              <a:t>Logical address 4 (page 1, offset 0) maps to physical address 24[= (6*4)+0].</a:t>
            </a:r>
          </a:p>
          <a:p>
            <a:pPr>
              <a:spcBef>
                <a:spcPts val="0"/>
              </a:spcBef>
              <a:spcAft>
                <a:spcPts val="1800"/>
              </a:spcAft>
            </a:pPr>
            <a:r>
              <a:rPr lang="en-US" sz="2600" dirty="0">
                <a:solidFill>
                  <a:schemeClr val="accent3">
                    <a:lumMod val="75000"/>
                  </a:schemeClr>
                </a:solidFill>
                <a:cs typeface="Times New Roman" pitchFamily="18" charset="0"/>
              </a:rPr>
              <a:t>Logical address 13 (page 3, offset 1)maps to physical address 9[= (2*4)+1]</a:t>
            </a:r>
            <a:endParaRPr lang="en-US" sz="2600" dirty="0">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3"/>
          <a:srcRect/>
          <a:stretch>
            <a:fillRect/>
          </a:stretch>
        </p:blipFill>
        <p:spPr bwMode="auto">
          <a:xfrm>
            <a:off x="2145581" y="2352675"/>
            <a:ext cx="1447423" cy="1381125"/>
          </a:xfrm>
          <a:prstGeom prst="rect">
            <a:avLst/>
          </a:prstGeom>
          <a:noFill/>
          <a:ln w="9525">
            <a:noFill/>
            <a:miter lim="800000"/>
            <a:headEnd/>
            <a:tailEnd/>
          </a:ln>
          <a:effectLst/>
        </p:spPr>
      </p:pic>
      <p:grpSp>
        <p:nvGrpSpPr>
          <p:cNvPr id="5" name="Group 22"/>
          <p:cNvGrpSpPr/>
          <p:nvPr/>
        </p:nvGrpSpPr>
        <p:grpSpPr>
          <a:xfrm>
            <a:off x="3262891" y="1057275"/>
            <a:ext cx="2221921" cy="5724525"/>
            <a:chOff x="2743200" y="762000"/>
            <a:chExt cx="1666875" cy="5724525"/>
          </a:xfrm>
        </p:grpSpPr>
        <p:pic>
          <p:nvPicPr>
            <p:cNvPr id="7172" name="Picture 4"/>
            <p:cNvPicPr>
              <a:picLocks noChangeAspect="1" noChangeArrowheads="1"/>
            </p:cNvPicPr>
            <p:nvPr/>
          </p:nvPicPr>
          <p:blipFill>
            <a:blip r:embed="rId4"/>
            <a:srcRect/>
            <a:stretch>
              <a:fillRect/>
            </a:stretch>
          </p:blipFill>
          <p:spPr bwMode="auto">
            <a:xfrm>
              <a:off x="2971800" y="762000"/>
              <a:ext cx="1438275" cy="5724525"/>
            </a:xfrm>
            <a:prstGeom prst="rect">
              <a:avLst/>
            </a:prstGeom>
            <a:noFill/>
            <a:ln w="9525">
              <a:noFill/>
              <a:miter lim="800000"/>
              <a:headEnd/>
              <a:tailEnd/>
            </a:ln>
            <a:effectLst/>
          </p:spPr>
        </p:pic>
        <p:sp>
          <p:nvSpPr>
            <p:cNvPr id="14" name="Text Box 4"/>
            <p:cNvSpPr txBox="1">
              <a:spLocks noChangeArrowheads="1"/>
            </p:cNvSpPr>
            <p:nvPr/>
          </p:nvSpPr>
          <p:spPr bwMode="auto">
            <a:xfrm>
              <a:off x="2867025" y="990600"/>
              <a:ext cx="333375" cy="368300"/>
            </a:xfrm>
            <a:prstGeom prst="rect">
              <a:avLst/>
            </a:prstGeom>
            <a:noFill/>
            <a:ln w="9525">
              <a:noFill/>
              <a:round/>
              <a:headEnd/>
              <a:tailEnd/>
            </a:ln>
          </p:spPr>
          <p:txBody>
            <a:bodyPr lIns="90000" tIns="46800" rIns="90000" bIns="46800">
              <a:spAutoFit/>
            </a:bodyPr>
            <a:lstStyle/>
            <a:p>
              <a:pPr eaLnBrk="1" hangingPunct="1">
                <a:lnSpc>
                  <a:spcPct val="100000"/>
                </a:lnSpc>
                <a:spcBef>
                  <a:spcPts val="1125"/>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Arial" charset="0"/>
                </a:rPr>
                <a:t>0</a:t>
              </a:r>
            </a:p>
          </p:txBody>
        </p:sp>
        <p:sp>
          <p:nvSpPr>
            <p:cNvPr id="15" name="Text Box 5"/>
            <p:cNvSpPr txBox="1">
              <a:spLocks noChangeArrowheads="1"/>
            </p:cNvSpPr>
            <p:nvPr/>
          </p:nvSpPr>
          <p:spPr bwMode="auto">
            <a:xfrm>
              <a:off x="2838450" y="1581150"/>
              <a:ext cx="333375" cy="368300"/>
            </a:xfrm>
            <a:prstGeom prst="rect">
              <a:avLst/>
            </a:prstGeom>
            <a:noFill/>
            <a:ln w="9525">
              <a:noFill/>
              <a:round/>
              <a:headEnd/>
              <a:tailEnd/>
            </a:ln>
          </p:spPr>
          <p:txBody>
            <a:bodyPr lIns="90000" tIns="46800" rIns="90000" bIns="46800">
              <a:spAutoFit/>
            </a:bodyPr>
            <a:lstStyle/>
            <a:p>
              <a:pPr eaLnBrk="1" hangingPunct="1">
                <a:lnSpc>
                  <a:spcPct val="100000"/>
                </a:lnSpc>
                <a:spcBef>
                  <a:spcPts val="1125"/>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C00000"/>
                  </a:solidFill>
                  <a:latin typeface="Arial" charset="0"/>
                </a:rPr>
                <a:t>1</a:t>
              </a:r>
            </a:p>
          </p:txBody>
        </p:sp>
        <p:sp>
          <p:nvSpPr>
            <p:cNvPr id="16" name="Text Box 6"/>
            <p:cNvSpPr txBox="1">
              <a:spLocks noChangeArrowheads="1"/>
            </p:cNvSpPr>
            <p:nvPr/>
          </p:nvSpPr>
          <p:spPr bwMode="auto">
            <a:xfrm>
              <a:off x="2819400" y="2286000"/>
              <a:ext cx="333375" cy="368300"/>
            </a:xfrm>
            <a:prstGeom prst="rect">
              <a:avLst/>
            </a:prstGeom>
            <a:noFill/>
            <a:ln w="9525">
              <a:noFill/>
              <a:round/>
              <a:headEnd/>
              <a:tailEnd/>
            </a:ln>
          </p:spPr>
          <p:txBody>
            <a:bodyPr lIns="90000" tIns="46800" rIns="90000" bIns="46800">
              <a:spAutoFit/>
            </a:bodyPr>
            <a:lstStyle/>
            <a:p>
              <a:pPr eaLnBrk="1" hangingPunct="1">
                <a:lnSpc>
                  <a:spcPct val="100000"/>
                </a:lnSpc>
                <a:spcBef>
                  <a:spcPts val="1125"/>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Arial" charset="0"/>
                </a:rPr>
                <a:t>2</a:t>
              </a:r>
            </a:p>
          </p:txBody>
        </p:sp>
        <p:sp>
          <p:nvSpPr>
            <p:cNvPr id="17" name="Text Box 7"/>
            <p:cNvSpPr txBox="1">
              <a:spLocks noChangeArrowheads="1"/>
            </p:cNvSpPr>
            <p:nvPr/>
          </p:nvSpPr>
          <p:spPr bwMode="auto">
            <a:xfrm>
              <a:off x="2819400" y="2971800"/>
              <a:ext cx="333375" cy="368300"/>
            </a:xfrm>
            <a:prstGeom prst="rect">
              <a:avLst/>
            </a:prstGeom>
            <a:noFill/>
            <a:ln w="9525">
              <a:noFill/>
              <a:round/>
              <a:headEnd/>
              <a:tailEnd/>
            </a:ln>
          </p:spPr>
          <p:txBody>
            <a:bodyPr lIns="90000" tIns="46800" rIns="90000" bIns="46800">
              <a:spAutoFit/>
            </a:bodyPr>
            <a:lstStyle/>
            <a:p>
              <a:pPr eaLnBrk="1" hangingPunct="1">
                <a:lnSpc>
                  <a:spcPct val="100000"/>
                </a:lnSpc>
                <a:spcBef>
                  <a:spcPts val="1125"/>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Arial" charset="0"/>
                </a:rPr>
                <a:t>3</a:t>
              </a:r>
            </a:p>
          </p:txBody>
        </p:sp>
        <p:sp>
          <p:nvSpPr>
            <p:cNvPr id="18" name="Text Box 4"/>
            <p:cNvSpPr txBox="1">
              <a:spLocks noChangeArrowheads="1"/>
            </p:cNvSpPr>
            <p:nvPr/>
          </p:nvSpPr>
          <p:spPr bwMode="auto">
            <a:xfrm>
              <a:off x="2819400" y="3657600"/>
              <a:ext cx="333375" cy="368300"/>
            </a:xfrm>
            <a:prstGeom prst="rect">
              <a:avLst/>
            </a:prstGeom>
            <a:noFill/>
            <a:ln w="9525">
              <a:noFill/>
              <a:round/>
              <a:headEnd/>
              <a:tailEnd/>
            </a:ln>
          </p:spPr>
          <p:txBody>
            <a:bodyPr lIns="90000" tIns="46800" rIns="90000" bIns="46800">
              <a:spAutoFit/>
            </a:bodyPr>
            <a:lstStyle/>
            <a:p>
              <a:pPr eaLnBrk="1" hangingPunct="1">
                <a:lnSpc>
                  <a:spcPct val="100000"/>
                </a:lnSpc>
                <a:spcBef>
                  <a:spcPts val="1125"/>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C00000"/>
                  </a:solidFill>
                  <a:latin typeface="Arial" charset="0"/>
                </a:rPr>
                <a:t>4</a:t>
              </a:r>
              <a:endParaRPr lang="en-GB" sz="1800" b="1" dirty="0">
                <a:solidFill>
                  <a:srgbClr val="C00000"/>
                </a:solidFill>
                <a:latin typeface="Arial" charset="0"/>
              </a:endParaRPr>
            </a:p>
          </p:txBody>
        </p:sp>
        <p:sp>
          <p:nvSpPr>
            <p:cNvPr id="19" name="Text Box 5"/>
            <p:cNvSpPr txBox="1">
              <a:spLocks noChangeArrowheads="1"/>
            </p:cNvSpPr>
            <p:nvPr/>
          </p:nvSpPr>
          <p:spPr bwMode="auto">
            <a:xfrm>
              <a:off x="2790825" y="4343400"/>
              <a:ext cx="333375" cy="368300"/>
            </a:xfrm>
            <a:prstGeom prst="rect">
              <a:avLst/>
            </a:prstGeom>
            <a:noFill/>
            <a:ln w="9525">
              <a:noFill/>
              <a:round/>
              <a:headEnd/>
              <a:tailEnd/>
            </a:ln>
          </p:spPr>
          <p:txBody>
            <a:bodyPr lIns="90000" tIns="46800" rIns="90000" bIns="46800">
              <a:spAutoFit/>
            </a:bodyPr>
            <a:lstStyle/>
            <a:p>
              <a:pPr eaLnBrk="1" hangingPunct="1">
                <a:lnSpc>
                  <a:spcPct val="100000"/>
                </a:lnSpc>
                <a:spcBef>
                  <a:spcPts val="1125"/>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C00000"/>
                  </a:solidFill>
                  <a:latin typeface="Arial" charset="0"/>
                </a:rPr>
                <a:t>5</a:t>
              </a:r>
              <a:endParaRPr lang="en-GB" sz="1800" b="1" dirty="0">
                <a:solidFill>
                  <a:srgbClr val="C00000"/>
                </a:solidFill>
                <a:latin typeface="Arial" charset="0"/>
              </a:endParaRPr>
            </a:p>
          </p:txBody>
        </p:sp>
        <p:sp>
          <p:nvSpPr>
            <p:cNvPr id="20" name="Text Box 6"/>
            <p:cNvSpPr txBox="1">
              <a:spLocks noChangeArrowheads="1"/>
            </p:cNvSpPr>
            <p:nvPr/>
          </p:nvSpPr>
          <p:spPr bwMode="auto">
            <a:xfrm>
              <a:off x="2762250" y="5003800"/>
              <a:ext cx="333375" cy="368300"/>
            </a:xfrm>
            <a:prstGeom prst="rect">
              <a:avLst/>
            </a:prstGeom>
            <a:noFill/>
            <a:ln w="9525">
              <a:noFill/>
              <a:round/>
              <a:headEnd/>
              <a:tailEnd/>
            </a:ln>
          </p:spPr>
          <p:txBody>
            <a:bodyPr lIns="90000" tIns="46800" rIns="90000" bIns="46800">
              <a:spAutoFit/>
            </a:bodyPr>
            <a:lstStyle/>
            <a:p>
              <a:pPr eaLnBrk="1" hangingPunct="1">
                <a:lnSpc>
                  <a:spcPct val="100000"/>
                </a:lnSpc>
                <a:spcBef>
                  <a:spcPts val="1125"/>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Arial" charset="0"/>
                </a:rPr>
                <a:t>6</a:t>
              </a:r>
            </a:p>
          </p:txBody>
        </p:sp>
        <p:sp>
          <p:nvSpPr>
            <p:cNvPr id="21" name="Text Box 7"/>
            <p:cNvSpPr txBox="1">
              <a:spLocks noChangeArrowheads="1"/>
            </p:cNvSpPr>
            <p:nvPr/>
          </p:nvSpPr>
          <p:spPr bwMode="auto">
            <a:xfrm>
              <a:off x="2743200" y="5575300"/>
              <a:ext cx="333375" cy="368300"/>
            </a:xfrm>
            <a:prstGeom prst="rect">
              <a:avLst/>
            </a:prstGeom>
            <a:noFill/>
            <a:ln w="9525">
              <a:noFill/>
              <a:round/>
              <a:headEnd/>
              <a:tailEnd/>
            </a:ln>
          </p:spPr>
          <p:txBody>
            <a:bodyPr lIns="90000" tIns="46800" rIns="90000" bIns="46800">
              <a:spAutoFit/>
            </a:bodyPr>
            <a:lstStyle/>
            <a:p>
              <a:pPr eaLnBrk="1" hangingPunct="1">
                <a:lnSpc>
                  <a:spcPct val="100000"/>
                </a:lnSpc>
                <a:spcBef>
                  <a:spcPts val="1125"/>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Arial" charset="0"/>
                </a:rPr>
                <a:t>7</a:t>
              </a:r>
            </a:p>
          </p:txBody>
        </p:sp>
      </p:grpSp>
      <p:sp>
        <p:nvSpPr>
          <p:cNvPr id="26" name="TextBox 25"/>
          <p:cNvSpPr txBox="1"/>
          <p:nvPr/>
        </p:nvSpPr>
        <p:spPr>
          <a:xfrm>
            <a:off x="5484812" y="1143000"/>
            <a:ext cx="6399133" cy="892552"/>
          </a:xfrm>
          <a:prstGeom prst="rect">
            <a:avLst/>
          </a:prstGeom>
          <a:noFill/>
          <a:ln>
            <a:solidFill>
              <a:schemeClr val="tx2">
                <a:lumMod val="75000"/>
              </a:schemeClr>
            </a:solidFill>
          </a:ln>
        </p:spPr>
        <p:txBody>
          <a:bodyPr wrap="square" rtlCol="0">
            <a:spAutoFit/>
          </a:bodyPr>
          <a:lstStyle/>
          <a:p>
            <a:r>
              <a:rPr lang="en-US" sz="2600" dirty="0">
                <a:solidFill>
                  <a:srgbClr val="0000FF"/>
                </a:solidFill>
                <a:latin typeface="Times New Roman" pitchFamily="18" charset="0"/>
                <a:cs typeface="Times New Roman" pitchFamily="18" charset="0"/>
              </a:rPr>
              <a:t>Physical Address = [(frame No. *  page size)  </a:t>
            </a:r>
          </a:p>
          <a:p>
            <a:r>
              <a:rPr lang="en-US" sz="2600" dirty="0">
                <a:solidFill>
                  <a:srgbClr val="0000FF"/>
                </a:solidFill>
                <a:latin typeface="Times New Roman" pitchFamily="18" charset="0"/>
                <a:cs typeface="Times New Roman" pitchFamily="18" charset="0"/>
              </a:rPr>
              <a:t>                                   + offset ]</a:t>
            </a:r>
          </a:p>
        </p:txBody>
      </p:sp>
      <p:grpSp>
        <p:nvGrpSpPr>
          <p:cNvPr id="32" name="Group 31"/>
          <p:cNvGrpSpPr/>
          <p:nvPr/>
        </p:nvGrpSpPr>
        <p:grpSpPr>
          <a:xfrm>
            <a:off x="215682" y="981074"/>
            <a:ext cx="2171137" cy="4238626"/>
            <a:chOff x="215682" y="981074"/>
            <a:chExt cx="2171137" cy="4238626"/>
          </a:xfrm>
        </p:grpSpPr>
        <p:grpSp>
          <p:nvGrpSpPr>
            <p:cNvPr id="31" name="Group 30"/>
            <p:cNvGrpSpPr/>
            <p:nvPr/>
          </p:nvGrpSpPr>
          <p:grpSpPr>
            <a:xfrm>
              <a:off x="418832" y="2124075"/>
              <a:ext cx="1967987" cy="3095625"/>
              <a:chOff x="418832" y="2124075"/>
              <a:chExt cx="1967987" cy="3095625"/>
            </a:xfrm>
          </p:grpSpPr>
          <p:grpSp>
            <p:nvGrpSpPr>
              <p:cNvPr id="4" name="Group 21"/>
              <p:cNvGrpSpPr/>
              <p:nvPr/>
            </p:nvGrpSpPr>
            <p:grpSpPr>
              <a:xfrm>
                <a:off x="418832" y="2124075"/>
                <a:ext cx="1967987" cy="3095625"/>
                <a:chOff x="533400" y="1371600"/>
                <a:chExt cx="1476375" cy="3095625"/>
              </a:xfrm>
            </p:grpSpPr>
            <p:pic>
              <p:nvPicPr>
                <p:cNvPr id="7170" name="Picture 2"/>
                <p:cNvPicPr>
                  <a:picLocks noChangeAspect="1" noChangeArrowheads="1"/>
                </p:cNvPicPr>
                <p:nvPr/>
              </p:nvPicPr>
              <p:blipFill>
                <a:blip r:embed="rId5"/>
                <a:srcRect/>
                <a:stretch>
                  <a:fillRect/>
                </a:stretch>
              </p:blipFill>
              <p:spPr bwMode="auto">
                <a:xfrm>
                  <a:off x="609600" y="1371600"/>
                  <a:ext cx="1400175" cy="3095625"/>
                </a:xfrm>
                <a:prstGeom prst="rect">
                  <a:avLst/>
                </a:prstGeom>
                <a:noFill/>
                <a:ln w="9525">
                  <a:noFill/>
                  <a:miter lim="800000"/>
                  <a:headEnd/>
                  <a:tailEnd/>
                </a:ln>
                <a:effectLst/>
              </p:spPr>
            </p:pic>
            <p:sp>
              <p:nvSpPr>
                <p:cNvPr id="10" name="Text Box 4"/>
                <p:cNvSpPr txBox="1">
                  <a:spLocks noChangeArrowheads="1"/>
                </p:cNvSpPr>
                <p:nvPr/>
              </p:nvSpPr>
              <p:spPr bwMode="auto">
                <a:xfrm>
                  <a:off x="581025" y="1619250"/>
                  <a:ext cx="333375" cy="368300"/>
                </a:xfrm>
                <a:prstGeom prst="rect">
                  <a:avLst/>
                </a:prstGeom>
                <a:noFill/>
                <a:ln w="9525">
                  <a:noFill/>
                  <a:round/>
                  <a:headEnd/>
                  <a:tailEnd/>
                </a:ln>
              </p:spPr>
              <p:txBody>
                <a:bodyPr lIns="90000" tIns="46800" rIns="90000" bIns="46800">
                  <a:spAutoFit/>
                </a:bodyPr>
                <a:lstStyle/>
                <a:p>
                  <a:pPr eaLnBrk="1" hangingPunct="1">
                    <a:lnSpc>
                      <a:spcPct val="100000"/>
                    </a:lnSpc>
                    <a:spcBef>
                      <a:spcPts val="1125"/>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Arial" charset="0"/>
                    </a:rPr>
                    <a:t>0</a:t>
                  </a:r>
                </a:p>
              </p:txBody>
            </p:sp>
            <p:sp>
              <p:nvSpPr>
                <p:cNvPr id="11" name="Text Box 5"/>
                <p:cNvSpPr txBox="1">
                  <a:spLocks noChangeArrowheads="1"/>
                </p:cNvSpPr>
                <p:nvPr/>
              </p:nvSpPr>
              <p:spPr bwMode="auto">
                <a:xfrm>
                  <a:off x="552450" y="2209800"/>
                  <a:ext cx="333375" cy="368300"/>
                </a:xfrm>
                <a:prstGeom prst="rect">
                  <a:avLst/>
                </a:prstGeom>
                <a:noFill/>
                <a:ln w="9525">
                  <a:noFill/>
                  <a:round/>
                  <a:headEnd/>
                  <a:tailEnd/>
                </a:ln>
              </p:spPr>
              <p:txBody>
                <a:bodyPr lIns="90000" tIns="46800" rIns="90000" bIns="46800">
                  <a:spAutoFit/>
                </a:bodyPr>
                <a:lstStyle/>
                <a:p>
                  <a:pPr eaLnBrk="1" hangingPunct="1">
                    <a:lnSpc>
                      <a:spcPct val="100000"/>
                    </a:lnSpc>
                    <a:spcBef>
                      <a:spcPts val="1125"/>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Arial" charset="0"/>
                    </a:rPr>
                    <a:t>1</a:t>
                  </a:r>
                </a:p>
              </p:txBody>
            </p:sp>
            <p:sp>
              <p:nvSpPr>
                <p:cNvPr id="12" name="Text Box 6"/>
                <p:cNvSpPr txBox="1">
                  <a:spLocks noChangeArrowheads="1"/>
                </p:cNvSpPr>
                <p:nvPr/>
              </p:nvSpPr>
              <p:spPr bwMode="auto">
                <a:xfrm>
                  <a:off x="552450" y="2832100"/>
                  <a:ext cx="333375" cy="368300"/>
                </a:xfrm>
                <a:prstGeom prst="rect">
                  <a:avLst/>
                </a:prstGeom>
                <a:noFill/>
                <a:ln w="9525">
                  <a:noFill/>
                  <a:round/>
                  <a:headEnd/>
                  <a:tailEnd/>
                </a:ln>
              </p:spPr>
              <p:txBody>
                <a:bodyPr lIns="90000" tIns="46800" rIns="90000" bIns="46800">
                  <a:spAutoFit/>
                </a:bodyPr>
                <a:lstStyle/>
                <a:p>
                  <a:pPr eaLnBrk="1" hangingPunct="1">
                    <a:lnSpc>
                      <a:spcPct val="100000"/>
                    </a:lnSpc>
                    <a:spcBef>
                      <a:spcPts val="1125"/>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Arial" charset="0"/>
                    </a:rPr>
                    <a:t>2</a:t>
                  </a:r>
                </a:p>
              </p:txBody>
            </p:sp>
            <p:sp>
              <p:nvSpPr>
                <p:cNvPr id="13" name="Text Box 7"/>
                <p:cNvSpPr txBox="1">
                  <a:spLocks noChangeArrowheads="1"/>
                </p:cNvSpPr>
                <p:nvPr/>
              </p:nvSpPr>
              <p:spPr bwMode="auto">
                <a:xfrm>
                  <a:off x="533400" y="3517900"/>
                  <a:ext cx="333375" cy="368300"/>
                </a:xfrm>
                <a:prstGeom prst="rect">
                  <a:avLst/>
                </a:prstGeom>
                <a:noFill/>
                <a:ln w="9525">
                  <a:noFill/>
                  <a:round/>
                  <a:headEnd/>
                  <a:tailEnd/>
                </a:ln>
              </p:spPr>
              <p:txBody>
                <a:bodyPr lIns="90000" tIns="46800" rIns="90000" bIns="46800">
                  <a:spAutoFit/>
                </a:bodyPr>
                <a:lstStyle/>
                <a:p>
                  <a:pPr eaLnBrk="1" hangingPunct="1">
                    <a:lnSpc>
                      <a:spcPct val="100000"/>
                    </a:lnSpc>
                    <a:spcBef>
                      <a:spcPts val="1125"/>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Arial" charset="0"/>
                    </a:rPr>
                    <a:t>3</a:t>
                  </a:r>
                </a:p>
              </p:txBody>
            </p:sp>
          </p:grpSp>
          <p:sp>
            <p:nvSpPr>
              <p:cNvPr id="25" name="Oval 24"/>
              <p:cNvSpPr/>
              <p:nvPr/>
            </p:nvSpPr>
            <p:spPr>
              <a:xfrm>
                <a:off x="1065212" y="2133600"/>
                <a:ext cx="2286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65212" y="2667000"/>
                <a:ext cx="2286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65212" y="2819400"/>
                <a:ext cx="2286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89012" y="4343400"/>
                <a:ext cx="3810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ular Callout 26"/>
            <p:cNvSpPr/>
            <p:nvPr/>
          </p:nvSpPr>
          <p:spPr>
            <a:xfrm>
              <a:off x="215682" y="981074"/>
              <a:ext cx="1611530" cy="390526"/>
            </a:xfrm>
            <a:prstGeom prst="wedgeRectCallout">
              <a:avLst>
                <a:gd name="adj1" fmla="val -20566"/>
                <a:gd name="adj2" fmla="val 2923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t>Page No.</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slide(fromBottom)">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slide(fromBottom)">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slide(fromBottom)">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slide(fromBottom)">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4" y="152400"/>
            <a:ext cx="9601200" cy="1143000"/>
          </a:xfrm>
        </p:spPr>
        <p:txBody>
          <a:bodyPr>
            <a:normAutofit/>
          </a:bodyPr>
          <a:lstStyle/>
          <a:p>
            <a:pPr algn="ctr"/>
            <a:r>
              <a:rPr lang="en-US" sz="3600" dirty="0">
                <a:solidFill>
                  <a:srgbClr val="3399FF"/>
                </a:solidFill>
              </a:rPr>
              <a:t>Free Frames  </a:t>
            </a:r>
            <a:r>
              <a:rPr lang="en-US" sz="3600" dirty="0">
                <a:solidFill>
                  <a:srgbClr val="3399FF"/>
                </a:solidFill>
                <a:sym typeface="Wingdings" pitchFamily="2" charset="2"/>
              </a:rPr>
              <a:t>(a) </a:t>
            </a:r>
            <a:r>
              <a:rPr lang="en-US" sz="3600" dirty="0">
                <a:solidFill>
                  <a:srgbClr val="3399FF"/>
                </a:solidFill>
              </a:rPr>
              <a:t>Before and </a:t>
            </a:r>
            <a:r>
              <a:rPr lang="en-US" sz="3600" dirty="0">
                <a:solidFill>
                  <a:srgbClr val="3399FF"/>
                </a:solidFill>
                <a:sym typeface="Wingdings" pitchFamily="2" charset="2"/>
              </a:rPr>
              <a:t>(b)</a:t>
            </a:r>
            <a:r>
              <a:rPr lang="en-US" sz="3600" dirty="0">
                <a:solidFill>
                  <a:srgbClr val="3399FF"/>
                </a:solidFill>
              </a:rPr>
              <a:t>after allocation</a:t>
            </a:r>
          </a:p>
        </p:txBody>
      </p:sp>
      <p:sp>
        <p:nvSpPr>
          <p:cNvPr id="6" name="Content Placeholder 5"/>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3"/>
          <a:srcRect l="760" t="5219" r="487" b="4913"/>
          <a:stretch>
            <a:fillRect/>
          </a:stretch>
        </p:blipFill>
        <p:spPr bwMode="auto">
          <a:xfrm>
            <a:off x="1320456" y="1371600"/>
            <a:ext cx="10157354" cy="51244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04800"/>
            <a:ext cx="9601200" cy="1143000"/>
          </a:xfrm>
        </p:spPr>
        <p:txBody>
          <a:bodyPr>
            <a:normAutofit/>
          </a:bodyPr>
          <a:lstStyle/>
          <a:p>
            <a:pPr algn="ctr"/>
            <a:r>
              <a:rPr lang="en-US" sz="3600" dirty="0">
                <a:solidFill>
                  <a:srgbClr val="3399FF"/>
                </a:solidFill>
              </a:rPr>
              <a:t>Basics Facts</a:t>
            </a:r>
          </a:p>
        </p:txBody>
      </p:sp>
      <p:sp>
        <p:nvSpPr>
          <p:cNvPr id="3" name="Content Placeholder 2"/>
          <p:cNvSpPr>
            <a:spLocks noGrp="1"/>
          </p:cNvSpPr>
          <p:nvPr>
            <p:ph idx="1"/>
          </p:nvPr>
        </p:nvSpPr>
        <p:spPr>
          <a:xfrm>
            <a:off x="531812" y="1828800"/>
            <a:ext cx="11125200" cy="4191000"/>
          </a:xfrm>
        </p:spPr>
        <p:txBody>
          <a:bodyPr>
            <a:noAutofit/>
          </a:bodyPr>
          <a:lstStyle/>
          <a:p>
            <a:pPr algn="just"/>
            <a:r>
              <a:rPr lang="en-US" sz="2600" dirty="0">
                <a:solidFill>
                  <a:schemeClr val="accent3">
                    <a:lumMod val="75000"/>
                  </a:schemeClr>
                </a:solidFill>
                <a:cs typeface="Times New Roman" pitchFamily="18" charset="0"/>
              </a:rPr>
              <a:t>Memory is a large array of words or bytes, each with its own address.</a:t>
            </a:r>
          </a:p>
          <a:p>
            <a:pPr algn="just"/>
            <a:r>
              <a:rPr lang="en-US" sz="2600" dirty="0">
                <a:solidFill>
                  <a:schemeClr val="accent3">
                    <a:lumMod val="75000"/>
                  </a:schemeClr>
                </a:solidFill>
                <a:cs typeface="Times New Roman" pitchFamily="18" charset="0"/>
              </a:rPr>
              <a:t>Memory management </a:t>
            </a:r>
            <a:r>
              <a:rPr lang="en-US" sz="2600" dirty="0">
                <a:solidFill>
                  <a:srgbClr val="C00000"/>
                </a:solidFill>
                <a:cs typeface="Times New Roman" pitchFamily="18" charset="0"/>
              </a:rPr>
              <a:t>keeps track </a:t>
            </a:r>
            <a:r>
              <a:rPr lang="en-US" sz="2600" dirty="0">
                <a:solidFill>
                  <a:schemeClr val="accent3">
                    <a:lumMod val="75000"/>
                  </a:schemeClr>
                </a:solidFill>
                <a:cs typeface="Times New Roman" pitchFamily="18" charset="0"/>
              </a:rPr>
              <a:t>of each and every memory location -  either it is </a:t>
            </a:r>
            <a:r>
              <a:rPr lang="en-US" sz="2600" dirty="0">
                <a:solidFill>
                  <a:srgbClr val="C00000"/>
                </a:solidFill>
                <a:cs typeface="Times New Roman" pitchFamily="18" charset="0"/>
              </a:rPr>
              <a:t>allocated</a:t>
            </a:r>
            <a:r>
              <a:rPr lang="en-US" sz="2600" dirty="0">
                <a:solidFill>
                  <a:schemeClr val="accent3">
                    <a:lumMod val="75000"/>
                  </a:schemeClr>
                </a:solidFill>
                <a:cs typeface="Times New Roman" pitchFamily="18" charset="0"/>
              </a:rPr>
              <a:t> to some process or it is </a:t>
            </a:r>
            <a:r>
              <a:rPr lang="en-US" sz="2600" dirty="0">
                <a:solidFill>
                  <a:srgbClr val="C00000"/>
                </a:solidFill>
                <a:cs typeface="Times New Roman" pitchFamily="18" charset="0"/>
              </a:rPr>
              <a:t>free. </a:t>
            </a:r>
          </a:p>
          <a:p>
            <a:pPr algn="just"/>
            <a:r>
              <a:rPr lang="en-US" sz="2600" dirty="0">
                <a:solidFill>
                  <a:schemeClr val="accent3">
                    <a:lumMod val="75000"/>
                  </a:schemeClr>
                </a:solidFill>
                <a:cs typeface="Times New Roman" pitchFamily="18" charset="0"/>
              </a:rPr>
              <a:t>It checks how much memory is to be allocated to processes.</a:t>
            </a:r>
          </a:p>
          <a:p>
            <a:pPr algn="just"/>
            <a:r>
              <a:rPr lang="en-US" sz="2600" dirty="0">
                <a:solidFill>
                  <a:schemeClr val="accent3">
                    <a:lumMod val="75000"/>
                  </a:schemeClr>
                </a:solidFill>
                <a:cs typeface="Times New Roman" pitchFamily="18" charset="0"/>
              </a:rPr>
              <a:t>It decides which process will get memory at what time. </a:t>
            </a:r>
          </a:p>
          <a:p>
            <a:pPr algn="just"/>
            <a:r>
              <a:rPr lang="en-US" sz="2600" dirty="0">
                <a:solidFill>
                  <a:schemeClr val="accent3">
                    <a:lumMod val="75000"/>
                  </a:schemeClr>
                </a:solidFill>
                <a:cs typeface="Times New Roman" pitchFamily="18" charset="0"/>
              </a:rPr>
              <a:t>It tracks whenever some memory gets freed or unallocated and correspondingly it updates the status. </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98612" y="35560"/>
            <a:ext cx="9601200" cy="1143000"/>
          </a:xfrm>
        </p:spPr>
        <p:txBody>
          <a:bodyPr>
            <a:normAutofit/>
          </a:bodyPr>
          <a:lstStyle/>
          <a:p>
            <a:pPr algn="ctr"/>
            <a:r>
              <a:rPr lang="en-US" sz="3600" dirty="0">
                <a:solidFill>
                  <a:srgbClr val="3399FF"/>
                </a:solidFill>
              </a:rPr>
              <a:t>Segmentation</a:t>
            </a:r>
          </a:p>
        </p:txBody>
      </p:sp>
      <p:sp>
        <p:nvSpPr>
          <p:cNvPr id="2" name="Content Placeholder 1"/>
          <p:cNvSpPr>
            <a:spLocks noGrp="1"/>
          </p:cNvSpPr>
          <p:nvPr>
            <p:ph idx="1"/>
          </p:nvPr>
        </p:nvSpPr>
        <p:spPr>
          <a:xfrm>
            <a:off x="265112" y="1333500"/>
            <a:ext cx="11658600" cy="4191000"/>
          </a:xfrm>
        </p:spPr>
        <p:txBody>
          <a:bodyPr>
            <a:noAutofit/>
          </a:bodyPr>
          <a:lstStyle/>
          <a:p>
            <a:pPr algn="just">
              <a:tabLst>
                <a:tab pos="2617788" algn="l"/>
              </a:tabLst>
            </a:pPr>
            <a:r>
              <a:rPr lang="en-US" sz="2600" dirty="0">
                <a:solidFill>
                  <a:schemeClr val="accent3">
                    <a:lumMod val="75000"/>
                  </a:schemeClr>
                </a:solidFill>
                <a:cs typeface="Times New Roman" pitchFamily="18" charset="0"/>
              </a:rPr>
              <a:t>A program is a collection of segments</a:t>
            </a:r>
          </a:p>
          <a:p>
            <a:pPr algn="just">
              <a:tabLst>
                <a:tab pos="2617788" algn="l"/>
              </a:tabLst>
            </a:pPr>
            <a:r>
              <a:rPr lang="en-US" sz="2600" dirty="0">
                <a:solidFill>
                  <a:schemeClr val="accent3">
                    <a:lumMod val="75000"/>
                  </a:schemeClr>
                </a:solidFill>
                <a:cs typeface="Times New Roman" pitchFamily="18" charset="0"/>
              </a:rPr>
              <a:t>A </a:t>
            </a:r>
            <a:r>
              <a:rPr lang="en-US" sz="2600" dirty="0">
                <a:solidFill>
                  <a:srgbClr val="C00000"/>
                </a:solidFill>
                <a:cs typeface="Times New Roman" pitchFamily="18" charset="0"/>
              </a:rPr>
              <a:t>segment is a logical unit </a:t>
            </a:r>
            <a:r>
              <a:rPr lang="en-US" sz="2600" dirty="0">
                <a:solidFill>
                  <a:schemeClr val="accent3">
                    <a:lumMod val="75000"/>
                  </a:schemeClr>
                </a:solidFill>
                <a:cs typeface="Times New Roman" pitchFamily="18" charset="0"/>
              </a:rPr>
              <a:t>such as:   main program, procedure , function, method, object, local variables, global variables, common block, stack, symbol table, arrays</a:t>
            </a:r>
          </a:p>
          <a:p>
            <a:pPr algn="just">
              <a:tabLst>
                <a:tab pos="2617788" algn="l"/>
              </a:tabLst>
            </a:pPr>
            <a:r>
              <a:rPr lang="en-US" sz="2600" dirty="0">
                <a:solidFill>
                  <a:schemeClr val="accent3">
                    <a:lumMod val="75000"/>
                  </a:schemeClr>
                </a:solidFill>
                <a:cs typeface="Times New Roman" pitchFamily="18" charset="0"/>
              </a:rPr>
              <a:t>Segmentation is a technique to </a:t>
            </a:r>
            <a:r>
              <a:rPr lang="en-US" sz="2600" dirty="0">
                <a:solidFill>
                  <a:srgbClr val="C00000"/>
                </a:solidFill>
                <a:cs typeface="Times New Roman" pitchFamily="18" charset="0"/>
              </a:rPr>
              <a:t>break memory into logical pieces </a:t>
            </a:r>
            <a:r>
              <a:rPr lang="en-US" sz="2600" dirty="0">
                <a:solidFill>
                  <a:schemeClr val="accent3">
                    <a:lumMod val="75000"/>
                  </a:schemeClr>
                </a:solidFill>
                <a:cs typeface="Times New Roman" pitchFamily="18" charset="0"/>
              </a:rPr>
              <a:t>(of variable sizes) where each piece represents a group of related information</a:t>
            </a:r>
          </a:p>
          <a:p>
            <a:pPr>
              <a:lnSpc>
                <a:spcPct val="80000"/>
              </a:lnSpc>
              <a:tabLst>
                <a:tab pos="1830388" algn="l"/>
                <a:tab pos="2857500" algn="ctr"/>
              </a:tabLst>
            </a:pPr>
            <a:r>
              <a:rPr lang="en-US" sz="2600" dirty="0">
                <a:solidFill>
                  <a:srgbClr val="C00000"/>
                </a:solidFill>
                <a:cs typeface="Times New Roman" pitchFamily="18" charset="0"/>
              </a:rPr>
              <a:t>Logical address consists of a two tuple:</a:t>
            </a:r>
          </a:p>
          <a:p>
            <a:pPr>
              <a:lnSpc>
                <a:spcPct val="80000"/>
              </a:lnSpc>
              <a:buNone/>
              <a:tabLst>
                <a:tab pos="1830388" algn="l"/>
                <a:tab pos="2857500" algn="ctr"/>
              </a:tabLst>
            </a:pPr>
            <a:r>
              <a:rPr lang="en-US" sz="2600" dirty="0">
                <a:solidFill>
                  <a:srgbClr val="C00000"/>
                </a:solidFill>
                <a:cs typeface="Times New Roman" pitchFamily="18" charset="0"/>
              </a:rPr>
              <a:t>		&lt;segment-number, offset&gt;</a:t>
            </a:r>
          </a:p>
          <a:p>
            <a:pPr>
              <a:lnSpc>
                <a:spcPct val="80000"/>
              </a:lnSpc>
              <a:buNone/>
              <a:tabLst>
                <a:tab pos="1830388" algn="l"/>
                <a:tab pos="2857500" algn="ctr"/>
              </a:tabLst>
            </a:pPr>
            <a:r>
              <a:rPr lang="en-US" sz="2600" dirty="0">
                <a:solidFill>
                  <a:schemeClr val="accent3">
                    <a:lumMod val="75000"/>
                  </a:schemeClr>
                </a:solidFill>
                <a:cs typeface="Times New Roman" pitchFamily="18" charset="0"/>
              </a:rPr>
              <a:t>Offset should be less than length of the segment</a:t>
            </a:r>
          </a:p>
          <a:p>
            <a:pPr algn="just">
              <a:tabLst>
                <a:tab pos="2617788" algn="l"/>
              </a:tabLst>
            </a:pPr>
            <a:endParaRPr lang="en-US" sz="2400" dirty="0">
              <a:solidFill>
                <a:schemeClr val="accent3">
                  <a:lumMod val="75000"/>
                </a:schemeClr>
              </a:solidFill>
              <a:cs typeface="Times New Roman" pitchFamily="18" charset="0"/>
            </a:endParaRPr>
          </a:p>
          <a:p>
            <a:pPr algn="just">
              <a:buNone/>
              <a:tabLst>
                <a:tab pos="2617788" algn="l"/>
              </a:tabLst>
            </a:pPr>
            <a:endParaRPr lang="en-US" sz="2400" dirty="0">
              <a:solidFill>
                <a:schemeClr val="accent3">
                  <a:lumMod val="75000"/>
                </a:schemeClr>
              </a:solidFill>
              <a:cs typeface="Times New Roman" pitchFamily="18" charset="0"/>
            </a:endParaRPr>
          </a:p>
          <a:p>
            <a:pPr algn="just">
              <a:buNone/>
            </a:pPr>
            <a:endParaRPr lang="en-US" sz="2400" dirty="0">
              <a:solidFill>
                <a:schemeClr val="accent3">
                  <a:lumMod val="75000"/>
                </a:schemeClr>
              </a:solidFill>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slide(fromBottom)">
                                      <p:cBhvr>
                                        <p:cTn id="7" dur="500"/>
                                        <p:tgtEl>
                                          <p:spTgt spid="2">
                                            <p:txEl>
                                              <p:pRg st="3" end="3"/>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slide(fromBottom)">
                                      <p:cBhvr>
                                        <p:cTn id="10" dur="500"/>
                                        <p:tgtEl>
                                          <p:spTgt spid="2">
                                            <p:txEl>
                                              <p:pRg st="4" end="4"/>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slide(fromBottom)">
                                      <p:cBhvr>
                                        <p:cTn id="1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2" y="0"/>
            <a:ext cx="9601200" cy="1143000"/>
          </a:xfrm>
        </p:spPr>
        <p:txBody>
          <a:bodyPr/>
          <a:lstStyle/>
          <a:p>
            <a:endParaRPr lang="en-US" dirty="0"/>
          </a:p>
        </p:txBody>
      </p:sp>
      <p:sp>
        <p:nvSpPr>
          <p:cNvPr id="2" name="Content Placeholder 1"/>
          <p:cNvSpPr>
            <a:spLocks noGrp="1"/>
          </p:cNvSpPr>
          <p:nvPr>
            <p:ph idx="1"/>
          </p:nvPr>
        </p:nvSpPr>
        <p:spPr>
          <a:xfrm>
            <a:off x="303212" y="1828800"/>
            <a:ext cx="11582400" cy="4191000"/>
          </a:xfrm>
        </p:spPr>
        <p:txBody>
          <a:bodyPr>
            <a:normAutofit/>
          </a:bodyPr>
          <a:lstStyle/>
          <a:p>
            <a:pPr>
              <a:lnSpc>
                <a:spcPct val="80000"/>
              </a:lnSpc>
              <a:tabLst>
                <a:tab pos="1830388" algn="l"/>
                <a:tab pos="2857500" algn="ctr"/>
              </a:tabLst>
            </a:pPr>
            <a:r>
              <a:rPr lang="en-US" sz="2600" dirty="0">
                <a:solidFill>
                  <a:srgbClr val="C00000"/>
                </a:solidFill>
                <a:cs typeface="Times New Roman" pitchFamily="18" charset="0"/>
              </a:rPr>
              <a:t>Segment table </a:t>
            </a:r>
            <a:r>
              <a:rPr lang="en-US" sz="2600" dirty="0">
                <a:solidFill>
                  <a:schemeClr val="accent3">
                    <a:lumMod val="75000"/>
                  </a:schemeClr>
                </a:solidFill>
                <a:cs typeface="Times New Roman" pitchFamily="18" charset="0"/>
              </a:rPr>
              <a:t>– maps two-dimensional user defined address into one dimensional physical address </a:t>
            </a:r>
          </a:p>
          <a:p>
            <a:pPr>
              <a:lnSpc>
                <a:spcPct val="80000"/>
              </a:lnSpc>
              <a:tabLst>
                <a:tab pos="1830388" algn="l"/>
                <a:tab pos="2857500" algn="ctr"/>
              </a:tabLst>
            </a:pPr>
            <a:r>
              <a:rPr lang="en-US" sz="2600" dirty="0">
                <a:solidFill>
                  <a:schemeClr val="accent3">
                    <a:lumMod val="75000"/>
                  </a:schemeClr>
                </a:solidFill>
                <a:cs typeface="Times New Roman" pitchFamily="18" charset="0"/>
              </a:rPr>
              <a:t>Each table entry has:</a:t>
            </a:r>
          </a:p>
          <a:p>
            <a:pPr lvl="1">
              <a:lnSpc>
                <a:spcPct val="80000"/>
              </a:lnSpc>
              <a:tabLst>
                <a:tab pos="1830388" algn="l"/>
                <a:tab pos="2857500" algn="ctr"/>
              </a:tabLst>
            </a:pPr>
            <a:r>
              <a:rPr lang="en-US" sz="2600" dirty="0">
                <a:solidFill>
                  <a:srgbClr val="C00000"/>
                </a:solidFill>
                <a:cs typeface="Times New Roman" pitchFamily="18" charset="0"/>
              </a:rPr>
              <a:t>Segment base </a:t>
            </a:r>
            <a:r>
              <a:rPr lang="en-US" sz="2600" dirty="0">
                <a:solidFill>
                  <a:schemeClr val="accent3">
                    <a:lumMod val="75000"/>
                  </a:schemeClr>
                </a:solidFill>
                <a:cs typeface="Times New Roman" pitchFamily="18" charset="0"/>
              </a:rPr>
              <a:t>– starting physical address where the segments reside in memory</a:t>
            </a:r>
          </a:p>
          <a:p>
            <a:pPr lvl="1">
              <a:lnSpc>
                <a:spcPct val="80000"/>
              </a:lnSpc>
              <a:tabLst>
                <a:tab pos="1830388" algn="l"/>
                <a:tab pos="2857500" algn="ctr"/>
              </a:tabLst>
            </a:pPr>
            <a:r>
              <a:rPr lang="en-US" sz="2600" dirty="0">
                <a:solidFill>
                  <a:srgbClr val="C00000"/>
                </a:solidFill>
                <a:cs typeface="Times New Roman" pitchFamily="18" charset="0"/>
              </a:rPr>
              <a:t>Segment limit </a:t>
            </a:r>
            <a:r>
              <a:rPr lang="en-US" sz="2600" dirty="0">
                <a:solidFill>
                  <a:schemeClr val="accent3">
                    <a:lumMod val="75000"/>
                  </a:schemeClr>
                </a:solidFill>
                <a:cs typeface="Times New Roman" pitchFamily="18" charset="0"/>
              </a:rPr>
              <a:t>– specifies the length of the segment</a:t>
            </a:r>
          </a:p>
          <a:p>
            <a:pPr lvl="1">
              <a:lnSpc>
                <a:spcPct val="80000"/>
              </a:lnSpc>
              <a:tabLst>
                <a:tab pos="1830388" algn="l"/>
                <a:tab pos="2857500" algn="ctr"/>
              </a:tabLst>
            </a:pPr>
            <a:endParaRPr lang="en-US" sz="2600" dirty="0">
              <a:solidFill>
                <a:schemeClr val="accent3">
                  <a:lumMod val="75000"/>
                </a:schemeClr>
              </a:solidFill>
              <a:cs typeface="Times New Roman" pitchFamily="18" charset="0"/>
            </a:endParaRPr>
          </a:p>
          <a:p>
            <a:pPr>
              <a:lnSpc>
                <a:spcPct val="80000"/>
              </a:lnSpc>
              <a:buNone/>
              <a:tabLst>
                <a:tab pos="1830388" algn="l"/>
                <a:tab pos="2857500" algn="ctr"/>
              </a:tabLst>
            </a:pP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2" y="-152400"/>
            <a:ext cx="9601200" cy="1143000"/>
          </a:xfrm>
        </p:spPr>
        <p:txBody>
          <a:bodyPr>
            <a:normAutofit/>
          </a:bodyPr>
          <a:lstStyle/>
          <a:p>
            <a:pPr algn="ctr"/>
            <a:r>
              <a:rPr lang="en-US" sz="3600" dirty="0">
                <a:solidFill>
                  <a:srgbClr val="3399FF"/>
                </a:solidFill>
              </a:rPr>
              <a:t>Segmentation Hardware</a:t>
            </a:r>
          </a:p>
        </p:txBody>
      </p:sp>
      <p:sp>
        <p:nvSpPr>
          <p:cNvPr id="77826" name="AutoShape 2" descr="https://www.cs.uic.edu/%7Ejbell/CourseNotes/OperatingSystems/images/Chapter8/8_08_SegmentationHardware.jpg"/>
          <p:cNvSpPr>
            <a:spLocks noChangeAspect="1" noChangeArrowheads="1"/>
          </p:cNvSpPr>
          <p:nvPr/>
        </p:nvSpPr>
        <p:spPr bwMode="auto">
          <a:xfrm>
            <a:off x="155575" y="-2163763"/>
            <a:ext cx="6343650" cy="4514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7828" name="AutoShape 4" descr="https://www.cs.uic.edu/%7Ejbell/CourseNotes/OperatingSystems/images/Chapter8/8_08_SegmentationHardware.jpg"/>
          <p:cNvSpPr>
            <a:spLocks noChangeAspect="1" noChangeArrowheads="1"/>
          </p:cNvSpPr>
          <p:nvPr/>
        </p:nvSpPr>
        <p:spPr bwMode="auto">
          <a:xfrm>
            <a:off x="155575" y="-2163763"/>
            <a:ext cx="6343650" cy="4514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7829" name="Picture 5" descr="C:\Documents and Settings\Administrator\Desktop\8_08_SegmentationHardware.jpg"/>
          <p:cNvPicPr>
            <a:picLocks noChangeAspect="1" noChangeArrowheads="1"/>
          </p:cNvPicPr>
          <p:nvPr/>
        </p:nvPicPr>
        <p:blipFill>
          <a:blip r:embed="rId3"/>
          <a:srcRect/>
          <a:stretch>
            <a:fillRect/>
          </a:stretch>
        </p:blipFill>
        <p:spPr bwMode="auto">
          <a:xfrm>
            <a:off x="2970212" y="1129502"/>
            <a:ext cx="7239000" cy="5152514"/>
          </a:xfrm>
          <a:prstGeom prst="rect">
            <a:avLst/>
          </a:prstGeom>
          <a:noFill/>
          <a:ln>
            <a:solidFill>
              <a:schemeClr val="accent1">
                <a:lumMod val="50000"/>
              </a:schemeClr>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2" y="0"/>
            <a:ext cx="9601200" cy="914400"/>
          </a:xfrm>
        </p:spPr>
        <p:txBody>
          <a:bodyPr>
            <a:normAutofit/>
          </a:bodyPr>
          <a:lstStyle/>
          <a:p>
            <a:pPr algn="ctr"/>
            <a:r>
              <a:rPr lang="en-US" sz="3600" dirty="0">
                <a:solidFill>
                  <a:srgbClr val="3399FF"/>
                </a:solidFill>
              </a:rPr>
              <a:t>Example</a:t>
            </a:r>
          </a:p>
        </p:txBody>
      </p:sp>
      <p:sp>
        <p:nvSpPr>
          <p:cNvPr id="11266" name="AutoShape 2" descr="https://www.cs.uic.edu/%7Ejbell/CourseNotes/OperatingSystems/images/Chapter8/8_09_Segmentation.jpg"/>
          <p:cNvSpPr>
            <a:spLocks noChangeAspect="1" noChangeArrowheads="1"/>
          </p:cNvSpPr>
          <p:nvPr/>
        </p:nvSpPr>
        <p:spPr bwMode="auto">
          <a:xfrm>
            <a:off x="155575" y="-2605088"/>
            <a:ext cx="6200775" cy="54387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3"/>
          <a:srcRect/>
          <a:stretch>
            <a:fillRect/>
          </a:stretch>
        </p:blipFill>
        <p:spPr bwMode="auto">
          <a:xfrm>
            <a:off x="274636" y="1066799"/>
            <a:ext cx="6200775" cy="5253792"/>
          </a:xfrm>
          <a:prstGeom prst="rect">
            <a:avLst/>
          </a:prstGeom>
          <a:noFill/>
          <a:ln w="9525">
            <a:solidFill>
              <a:schemeClr val="accent3">
                <a:lumMod val="75000"/>
              </a:schemeClr>
            </a:solidFill>
            <a:miter lim="800000"/>
            <a:headEnd/>
            <a:tailEnd/>
          </a:ln>
          <a:effectLst/>
        </p:spPr>
      </p:pic>
      <p:graphicFrame>
        <p:nvGraphicFramePr>
          <p:cNvPr id="7" name="Table 6"/>
          <p:cNvGraphicFramePr>
            <a:graphicFrameLocks noGrp="1"/>
          </p:cNvGraphicFramePr>
          <p:nvPr>
            <p:extLst>
              <p:ext uri="{D42A27DB-BD31-4B8C-83A1-F6EECF244321}">
                <p14:modId xmlns:p14="http://schemas.microsoft.com/office/powerpoint/2010/main" val="3353016376"/>
              </p:ext>
            </p:extLst>
          </p:nvPr>
        </p:nvGraphicFramePr>
        <p:xfrm>
          <a:off x="6704012" y="1371599"/>
          <a:ext cx="5176838" cy="4114801"/>
        </p:xfrm>
        <a:graphic>
          <a:graphicData uri="http://schemas.openxmlformats.org/drawingml/2006/table">
            <a:tbl>
              <a:tblPr firstRow="1" bandRow="1">
                <a:tableStyleId>{6E25E649-3F16-4E02-A733-19D2CDBF48F0}</a:tableStyleId>
              </a:tblPr>
              <a:tblGrid>
                <a:gridCol w="2036789">
                  <a:extLst>
                    <a:ext uri="{9D8B030D-6E8A-4147-A177-3AD203B41FA5}">
                      <a16:colId xmlns:a16="http://schemas.microsoft.com/office/drawing/2014/main" val="20000"/>
                    </a:ext>
                  </a:extLst>
                </a:gridCol>
                <a:gridCol w="3140049">
                  <a:extLst>
                    <a:ext uri="{9D8B030D-6E8A-4147-A177-3AD203B41FA5}">
                      <a16:colId xmlns:a16="http://schemas.microsoft.com/office/drawing/2014/main" val="20001"/>
                    </a:ext>
                  </a:extLst>
                </a:gridCol>
              </a:tblGrid>
              <a:tr h="839755">
                <a:tc>
                  <a:txBody>
                    <a:bodyPr/>
                    <a:lstStyle/>
                    <a:p>
                      <a:r>
                        <a:rPr lang="en-US" sz="2200" dirty="0"/>
                        <a:t>Logical Address</a:t>
                      </a:r>
                      <a:endParaRPr lang="en-US" sz="22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Physical Address</a:t>
                      </a:r>
                      <a:endParaRPr lang="en-US" sz="22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06936">
                <a:tc>
                  <a:txBody>
                    <a:bodyPr/>
                    <a:lstStyle/>
                    <a:p>
                      <a:r>
                        <a:rPr lang="en-US" sz="2400" kern="1200" dirty="0"/>
                        <a:t>Byte 53 of segment 2</a:t>
                      </a:r>
                      <a:endParaRPr lang="en-US" sz="2400" kern="1200" dirty="0">
                        <a:solidFill>
                          <a:schemeClr val="accent3">
                            <a:lumMod val="50000"/>
                          </a:schemeClr>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a:t>4353 (4300+53)</a:t>
                      </a:r>
                      <a:endParaRPr lang="en-US" sz="2400" kern="1200" dirty="0">
                        <a:solidFill>
                          <a:schemeClr val="accent3">
                            <a:lumMod val="50000"/>
                          </a:schemeClr>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84055">
                <a:tc>
                  <a:txBody>
                    <a:bodyPr/>
                    <a:lstStyle/>
                    <a:p>
                      <a:r>
                        <a:rPr lang="en-US" sz="2400" kern="1200" dirty="0"/>
                        <a:t>Byte 852 of segment 3</a:t>
                      </a:r>
                      <a:endParaRPr lang="en-US" sz="2400" kern="1200" dirty="0">
                        <a:solidFill>
                          <a:schemeClr val="accent3">
                            <a:lumMod val="50000"/>
                          </a:schemeClr>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a:t>4052 (3200+852)</a:t>
                      </a:r>
                      <a:endParaRPr lang="en-US" sz="2400" kern="1200" dirty="0">
                        <a:solidFill>
                          <a:schemeClr val="accent3">
                            <a:lumMod val="50000"/>
                          </a:schemeClr>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84055">
                <a:tc>
                  <a:txBody>
                    <a:bodyPr/>
                    <a:lstStyle/>
                    <a:p>
                      <a:r>
                        <a:rPr lang="en-US" sz="2400" kern="1200" dirty="0"/>
                        <a:t>Byte 1222 of segment 0</a:t>
                      </a:r>
                      <a:endParaRPr lang="en-US" sz="2400" kern="1200" dirty="0">
                        <a:solidFill>
                          <a:schemeClr val="accent3">
                            <a:lumMod val="50000"/>
                          </a:schemeClr>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a:t>Invalid address – trap to OS</a:t>
                      </a:r>
                      <a:endParaRPr lang="en-US" sz="2400" kern="1200" dirty="0">
                        <a:solidFill>
                          <a:schemeClr val="accent3">
                            <a:lumMod val="50000"/>
                          </a:schemeClr>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4812" y="0"/>
            <a:ext cx="9601200" cy="1143000"/>
          </a:xfrm>
        </p:spPr>
        <p:txBody>
          <a:bodyPr>
            <a:normAutofit/>
          </a:bodyPr>
          <a:lstStyle/>
          <a:p>
            <a:pPr algn="ctr"/>
            <a:r>
              <a:rPr lang="en-US" sz="3600" dirty="0">
                <a:solidFill>
                  <a:srgbClr val="3399FF"/>
                </a:solidFill>
              </a:rPr>
              <a:t>Paging vs. Segmentation</a:t>
            </a:r>
          </a:p>
        </p:txBody>
      </p:sp>
      <p:graphicFrame>
        <p:nvGraphicFramePr>
          <p:cNvPr id="5" name="Table 4"/>
          <p:cNvGraphicFramePr>
            <a:graphicFrameLocks noGrp="1"/>
          </p:cNvGraphicFramePr>
          <p:nvPr/>
        </p:nvGraphicFramePr>
        <p:xfrm>
          <a:off x="303213" y="1447800"/>
          <a:ext cx="11483976" cy="4724400"/>
        </p:xfrm>
        <a:graphic>
          <a:graphicData uri="http://schemas.openxmlformats.org/drawingml/2006/table">
            <a:tbl>
              <a:tblPr/>
              <a:tblGrid>
                <a:gridCol w="5230813">
                  <a:extLst>
                    <a:ext uri="{9D8B030D-6E8A-4147-A177-3AD203B41FA5}">
                      <a16:colId xmlns:a16="http://schemas.microsoft.com/office/drawing/2014/main" val="20000"/>
                    </a:ext>
                  </a:extLst>
                </a:gridCol>
                <a:gridCol w="6253163">
                  <a:extLst>
                    <a:ext uri="{9D8B030D-6E8A-4147-A177-3AD203B41FA5}">
                      <a16:colId xmlns:a16="http://schemas.microsoft.com/office/drawing/2014/main" val="20001"/>
                    </a:ext>
                  </a:extLst>
                </a:gridCol>
              </a:tblGrid>
              <a:tr h="365760">
                <a:tc>
                  <a:txBody>
                    <a:bodyPr/>
                    <a:lstStyle/>
                    <a:p>
                      <a:pPr algn="ctr"/>
                      <a:r>
                        <a:rPr lang="en-US" sz="2200" b="1" kern="1200" dirty="0">
                          <a:solidFill>
                            <a:srgbClr val="C00000"/>
                          </a:solidFill>
                          <a:latin typeface="+mn-lt"/>
                          <a:ea typeface="+mn-ea"/>
                          <a:cs typeface="Times New Roman" pitchFamily="18" charset="0"/>
                        </a:rPr>
                        <a:t>Paging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kern="1200" dirty="0">
                          <a:solidFill>
                            <a:srgbClr val="C00000"/>
                          </a:solidFill>
                          <a:latin typeface="+mn-lt"/>
                          <a:ea typeface="+mn-ea"/>
                          <a:cs typeface="Times New Roman" pitchFamily="18" charset="0"/>
                        </a:rPr>
                        <a:t>Segmentation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5760">
                <a:tc>
                  <a:txBody>
                    <a:bodyPr/>
                    <a:lstStyle/>
                    <a:p>
                      <a:pPr marL="274320"/>
                      <a:r>
                        <a:rPr lang="en-US" sz="2200" kern="1200" dirty="0">
                          <a:solidFill>
                            <a:schemeClr val="accent3">
                              <a:lumMod val="75000"/>
                            </a:schemeClr>
                          </a:solidFill>
                          <a:latin typeface="+mn-lt"/>
                          <a:ea typeface="+mn-ea"/>
                          <a:cs typeface="Times New Roman" pitchFamily="18" charset="0"/>
                        </a:rPr>
                        <a:t>Program is divided into fixed sized pages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a:r>
                        <a:rPr lang="en-US" sz="2200" kern="1200" dirty="0">
                          <a:solidFill>
                            <a:schemeClr val="accent3">
                              <a:lumMod val="75000"/>
                            </a:schemeClr>
                          </a:solidFill>
                          <a:latin typeface="+mn-lt"/>
                          <a:ea typeface="+mn-ea"/>
                          <a:cs typeface="Times New Roman" pitchFamily="18" charset="0"/>
                        </a:rPr>
                        <a:t>Program is divided into variable size segments</a:t>
                      </a:r>
                    </a:p>
                    <a:p>
                      <a:pPr marL="274320"/>
                      <a:endParaRPr lang="en-US" sz="2200" kern="1200" dirty="0">
                        <a:solidFill>
                          <a:schemeClr val="accent3">
                            <a:lumMod val="75000"/>
                          </a:schemeClr>
                        </a:solidFill>
                        <a:latin typeface="+mn-lt"/>
                        <a:ea typeface="+mn-ea"/>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5760">
                <a:tc>
                  <a:txBody>
                    <a:bodyPr/>
                    <a:lstStyle/>
                    <a:p>
                      <a:pPr marL="274320"/>
                      <a:r>
                        <a:rPr lang="en-US" sz="2200" kern="1200" dirty="0">
                          <a:solidFill>
                            <a:schemeClr val="accent3">
                              <a:lumMod val="75000"/>
                            </a:schemeClr>
                          </a:solidFill>
                          <a:latin typeface="+mn-lt"/>
                          <a:ea typeface="+mn-ea"/>
                          <a:cs typeface="Times New Roman" pitchFamily="18" charset="0"/>
                        </a:rPr>
                        <a:t>Division of pages is performed by the OS and is transparent to the user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a:r>
                        <a:rPr lang="en-US" sz="2200" kern="1200" dirty="0">
                          <a:solidFill>
                            <a:schemeClr val="accent3">
                              <a:lumMod val="75000"/>
                            </a:schemeClr>
                          </a:solidFill>
                          <a:latin typeface="+mn-lt"/>
                          <a:ea typeface="+mn-ea"/>
                          <a:cs typeface="Times New Roman" pitchFamily="18" charset="0"/>
                        </a:rPr>
                        <a:t>User (or compiler) is responsible for dividing program into segments.</a:t>
                      </a:r>
                    </a:p>
                    <a:p>
                      <a:pPr marL="274320"/>
                      <a:endParaRPr lang="en-US" sz="2200" kern="1200" dirty="0">
                        <a:solidFill>
                          <a:schemeClr val="accent3">
                            <a:lumMod val="75000"/>
                          </a:schemeClr>
                        </a:solidFill>
                        <a:latin typeface="+mn-lt"/>
                        <a:ea typeface="+mn-ea"/>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5760">
                <a:tc>
                  <a:txBody>
                    <a:bodyPr/>
                    <a:lstStyle/>
                    <a:p>
                      <a:pPr marL="274320"/>
                      <a:r>
                        <a:rPr lang="en-US" sz="2200" kern="1200" dirty="0">
                          <a:solidFill>
                            <a:schemeClr val="accent3">
                              <a:lumMod val="75000"/>
                            </a:schemeClr>
                          </a:solidFill>
                          <a:latin typeface="+mn-lt"/>
                          <a:ea typeface="+mn-ea"/>
                          <a:cs typeface="Times New Roman" pitchFamily="18" charset="0"/>
                        </a:rPr>
                        <a:t>It has only one linear address space.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accent3">
                              <a:lumMod val="75000"/>
                            </a:schemeClr>
                          </a:solidFill>
                          <a:latin typeface="+mn-lt"/>
                          <a:ea typeface="+mn-ea"/>
                          <a:cs typeface="Times New Roman" pitchFamily="18" charset="0"/>
                        </a:rPr>
                        <a:t>It has many address spaces. In segmentation, the address space is typically divided into a preset number of segments like data segment (read/write), code segment(read-only), stack(read/write) etc.</a:t>
                      </a:r>
                    </a:p>
                    <a:p>
                      <a:pPr marL="274320" marR="0" indent="0" algn="l" defTabSz="914400" rtl="0" eaLnBrk="1" fontAlgn="auto" latinLnBrk="0" hangingPunct="1">
                        <a:lnSpc>
                          <a:spcPct val="100000"/>
                        </a:lnSpc>
                        <a:spcBef>
                          <a:spcPts val="0"/>
                        </a:spcBef>
                        <a:spcAft>
                          <a:spcPts val="0"/>
                        </a:spcAft>
                        <a:buClrTx/>
                        <a:buSzTx/>
                        <a:buFontTx/>
                        <a:buNone/>
                        <a:tabLst/>
                        <a:defRPr/>
                      </a:pPr>
                      <a:endParaRPr lang="en-US" sz="2200" kern="1200" dirty="0">
                        <a:solidFill>
                          <a:schemeClr val="accent3">
                            <a:lumMod val="75000"/>
                          </a:schemeClr>
                        </a:solidFill>
                        <a:latin typeface="+mn-lt"/>
                        <a:ea typeface="+mn-ea"/>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5760">
                <a:tc>
                  <a:txBody>
                    <a:bodyPr/>
                    <a:lstStyle/>
                    <a:p>
                      <a:pPr marL="274320"/>
                      <a:r>
                        <a:rPr lang="en-US" sz="2200" kern="1200" dirty="0">
                          <a:solidFill>
                            <a:schemeClr val="accent3">
                              <a:lumMod val="75000"/>
                            </a:schemeClr>
                          </a:solidFill>
                          <a:latin typeface="+mn-lt"/>
                          <a:ea typeface="+mn-ea"/>
                          <a:cs typeface="Times New Roman" pitchFamily="18" charset="0"/>
                        </a:rPr>
                        <a:t>A page is a physical unit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a:r>
                        <a:rPr lang="en-US" sz="2200" kern="1200" dirty="0">
                          <a:solidFill>
                            <a:schemeClr val="accent3">
                              <a:lumMod val="75000"/>
                            </a:schemeClr>
                          </a:solidFill>
                          <a:latin typeface="+mn-lt"/>
                          <a:ea typeface="+mn-ea"/>
                          <a:cs typeface="Times New Roman" pitchFamily="18" charset="0"/>
                        </a:rPr>
                        <a:t>A segment is a logical unit</a:t>
                      </a:r>
                    </a:p>
                    <a:p>
                      <a:pPr marL="274320"/>
                      <a:endParaRPr lang="en-US" sz="2200" kern="1200" dirty="0">
                        <a:solidFill>
                          <a:schemeClr val="accent3">
                            <a:lumMod val="75000"/>
                          </a:schemeClr>
                        </a:solidFill>
                        <a:latin typeface="+mn-lt"/>
                        <a:ea typeface="+mn-ea"/>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7212" y="2743200"/>
            <a:ext cx="8735325" cy="1066800"/>
          </a:xfrm>
        </p:spPr>
        <p:txBody>
          <a:bodyPr>
            <a:noAutofit/>
          </a:bodyPr>
          <a:lstStyle/>
          <a:p>
            <a:pPr algn="ctr"/>
            <a:r>
              <a:rPr lang="en-US" dirty="0">
                <a:solidFill>
                  <a:srgbClr val="C00000"/>
                </a:solidFill>
              </a:rPr>
              <a:t>Virtual Memory</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228600"/>
            <a:ext cx="9601200" cy="1143000"/>
          </a:xfrm>
        </p:spPr>
        <p:txBody>
          <a:bodyPr>
            <a:normAutofit/>
          </a:bodyPr>
          <a:lstStyle/>
          <a:p>
            <a:pPr algn="ctr"/>
            <a:r>
              <a:rPr lang="en-US" sz="3600" dirty="0">
                <a:solidFill>
                  <a:srgbClr val="3399FF"/>
                </a:solidFill>
              </a:rPr>
              <a:t>Virtual Memory</a:t>
            </a:r>
          </a:p>
        </p:txBody>
      </p:sp>
      <p:sp>
        <p:nvSpPr>
          <p:cNvPr id="3" name="Content Placeholder 2"/>
          <p:cNvSpPr>
            <a:spLocks noGrp="1"/>
          </p:cNvSpPr>
          <p:nvPr>
            <p:ph idx="1"/>
          </p:nvPr>
        </p:nvSpPr>
        <p:spPr>
          <a:xfrm>
            <a:off x="379412" y="1828800"/>
            <a:ext cx="11353800" cy="4191000"/>
          </a:xfrm>
        </p:spPr>
        <p:txBody>
          <a:bodyPr>
            <a:noAutofit/>
          </a:bodyPr>
          <a:lstStyle/>
          <a:p>
            <a:pPr algn="just">
              <a:lnSpc>
                <a:spcPct val="100000"/>
              </a:lnSpc>
            </a:pPr>
            <a:r>
              <a:rPr lang="en-US" sz="2600" dirty="0">
                <a:solidFill>
                  <a:schemeClr val="accent3">
                    <a:lumMod val="75000"/>
                  </a:schemeClr>
                </a:solidFill>
                <a:cs typeface="Times New Roman" pitchFamily="18" charset="0"/>
              </a:rPr>
              <a:t>Virtual memory is a technique that </a:t>
            </a:r>
            <a:r>
              <a:rPr lang="en-US" sz="2600" dirty="0">
                <a:solidFill>
                  <a:srgbClr val="C00000"/>
                </a:solidFill>
                <a:cs typeface="Times New Roman" pitchFamily="18" charset="0"/>
              </a:rPr>
              <a:t>allows the execution of processes that may not be completely in main memory. </a:t>
            </a:r>
          </a:p>
          <a:p>
            <a:pPr algn="just">
              <a:lnSpc>
                <a:spcPct val="100000"/>
              </a:lnSpc>
            </a:pPr>
            <a:r>
              <a:rPr lang="en-US" sz="2600" dirty="0">
                <a:solidFill>
                  <a:srgbClr val="C00000"/>
                </a:solidFill>
                <a:cs typeface="Times New Roman" pitchFamily="18" charset="0"/>
              </a:rPr>
              <a:t>Programmers get illusion of much larger memory than actual physical memory.</a:t>
            </a:r>
          </a:p>
          <a:p>
            <a:pPr algn="just">
              <a:lnSpc>
                <a:spcPct val="100000"/>
              </a:lnSpc>
            </a:pPr>
            <a:r>
              <a:rPr lang="en-US" sz="2600" dirty="0">
                <a:solidFill>
                  <a:schemeClr val="accent3">
                    <a:lumMod val="75000"/>
                  </a:schemeClr>
                </a:solidFill>
                <a:cs typeface="Times New Roman" pitchFamily="18" charset="0"/>
              </a:rPr>
              <a:t>It is a separation of user logical memory from physical memory.</a:t>
            </a:r>
          </a:p>
          <a:p>
            <a:pPr algn="just">
              <a:lnSpc>
                <a:spcPct val="100000"/>
              </a:lnSpc>
            </a:pPr>
            <a:r>
              <a:rPr lang="en-US" sz="2600" dirty="0">
                <a:solidFill>
                  <a:schemeClr val="accent3">
                    <a:lumMod val="75000"/>
                  </a:schemeClr>
                </a:solidFill>
                <a:cs typeface="Times New Roman" pitchFamily="18" charset="0"/>
              </a:rPr>
              <a:t>This separation allows an extremely large virtual memory to be provided for programmers when only a smaller physical memory is available. </a:t>
            </a:r>
          </a:p>
          <a:p>
            <a:pPr lvl="1" algn="just">
              <a:lnSpc>
                <a:spcPct val="80000"/>
              </a:lnSpc>
            </a:pPr>
            <a:endParaRPr lang="en-US" sz="2600" dirty="0">
              <a:solidFill>
                <a:schemeClr val="accent3">
                  <a:lumMod val="75000"/>
                </a:schemeClr>
              </a:solidFill>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228600"/>
            <a:ext cx="9601200" cy="1143000"/>
          </a:xfrm>
        </p:spPr>
        <p:txBody>
          <a:bodyPr>
            <a:noAutofit/>
          </a:bodyPr>
          <a:lstStyle/>
          <a:p>
            <a:pPr algn="ctr"/>
            <a:r>
              <a:rPr lang="en-US" sz="3600" dirty="0">
                <a:solidFill>
                  <a:srgbClr val="3399FF"/>
                </a:solidFill>
              </a:rPr>
              <a:t>Virtual Memory That is Larger Than Physical Memory</a:t>
            </a:r>
          </a:p>
        </p:txBody>
      </p:sp>
      <p:sp>
        <p:nvSpPr>
          <p:cNvPr id="44034" name="AutoShape 2" descr="http://www.tutorialspoint.com/operating_system/images/virtual_memory.jpg"/>
          <p:cNvSpPr>
            <a:spLocks noChangeAspect="1" noChangeArrowheads="1"/>
          </p:cNvSpPr>
          <p:nvPr/>
        </p:nvSpPr>
        <p:spPr bwMode="auto">
          <a:xfrm>
            <a:off x="155575" y="-1774825"/>
            <a:ext cx="5334000" cy="3705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33" name="Picture 1"/>
          <p:cNvPicPr>
            <a:picLocks noChangeAspect="1" noChangeArrowheads="1"/>
          </p:cNvPicPr>
          <p:nvPr/>
        </p:nvPicPr>
        <p:blipFill>
          <a:blip r:embed="rId3"/>
          <a:srcRect/>
          <a:stretch>
            <a:fillRect/>
          </a:stretch>
        </p:blipFill>
        <p:spPr bwMode="auto">
          <a:xfrm>
            <a:off x="1823236" y="1471796"/>
            <a:ext cx="8999552" cy="4924058"/>
          </a:xfrm>
          <a:prstGeom prst="rect">
            <a:avLst/>
          </a:prstGeom>
          <a:noFill/>
          <a:ln w="9525">
            <a:noFill/>
            <a:miter lim="800000"/>
            <a:headEnd/>
            <a:tailEnd/>
          </a:ln>
          <a:effectLst/>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4" y="0"/>
            <a:ext cx="9601200" cy="1143000"/>
          </a:xfrm>
        </p:spPr>
        <p:txBody>
          <a:bodyPr/>
          <a:lstStyle/>
          <a:p>
            <a:pPr algn="ctr"/>
            <a:r>
              <a:rPr lang="en-US" dirty="0">
                <a:solidFill>
                  <a:srgbClr val="3399FF"/>
                </a:solidFill>
              </a:rPr>
              <a:t>Virtual Memory That is Larger Than Physical Memory</a:t>
            </a:r>
            <a:endParaRPr lang="en-US" dirty="0"/>
          </a:p>
        </p:txBody>
      </p:sp>
      <p:sp>
        <p:nvSpPr>
          <p:cNvPr id="177154" name="AutoShape 2" descr="https://www.cs.uic.edu/%7Ejbell/CourseNotes/OperatingSystems/images/Chapter9/9_01_VirtualMemoryLarger.jpg"/>
          <p:cNvSpPr>
            <a:spLocks noChangeAspect="1" noChangeArrowheads="1"/>
          </p:cNvSpPr>
          <p:nvPr/>
        </p:nvSpPr>
        <p:spPr bwMode="auto">
          <a:xfrm>
            <a:off x="155575" y="-2605088"/>
            <a:ext cx="6810375" cy="54387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7155" name="Picture 3"/>
          <p:cNvPicPr>
            <a:picLocks noChangeAspect="1" noChangeArrowheads="1"/>
          </p:cNvPicPr>
          <p:nvPr/>
        </p:nvPicPr>
        <p:blipFill>
          <a:blip r:embed="rId3"/>
          <a:srcRect/>
          <a:stretch>
            <a:fillRect/>
          </a:stretch>
        </p:blipFill>
        <p:spPr bwMode="auto">
          <a:xfrm>
            <a:off x="3275012" y="1122680"/>
            <a:ext cx="6310312" cy="5036197"/>
          </a:xfrm>
          <a:prstGeom prst="rect">
            <a:avLst/>
          </a:prstGeom>
          <a:noFill/>
          <a:ln w="9525">
            <a:noFill/>
            <a:miter lim="800000"/>
            <a:headEnd/>
            <a:tailEnd/>
          </a:ln>
          <a:effectLst/>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04800"/>
            <a:ext cx="9601200" cy="1143000"/>
          </a:xfrm>
        </p:spPr>
        <p:txBody>
          <a:bodyPr>
            <a:normAutofit/>
          </a:bodyPr>
          <a:lstStyle/>
          <a:p>
            <a:pPr algn="ctr"/>
            <a:r>
              <a:rPr lang="en-US" sz="3600" dirty="0">
                <a:solidFill>
                  <a:srgbClr val="3399FF"/>
                </a:solidFill>
              </a:rPr>
              <a:t>Advantages of Virtual Memory</a:t>
            </a:r>
          </a:p>
        </p:txBody>
      </p:sp>
      <p:sp>
        <p:nvSpPr>
          <p:cNvPr id="3" name="Content Placeholder 2"/>
          <p:cNvSpPr>
            <a:spLocks noGrp="1"/>
          </p:cNvSpPr>
          <p:nvPr>
            <p:ph idx="1"/>
          </p:nvPr>
        </p:nvSpPr>
        <p:spPr>
          <a:xfrm>
            <a:off x="531812" y="1828800"/>
            <a:ext cx="11277600" cy="4419600"/>
          </a:xfrm>
        </p:spPr>
        <p:txBody>
          <a:bodyPr>
            <a:normAutofit/>
          </a:bodyPr>
          <a:lstStyle/>
          <a:p>
            <a:pPr algn="just">
              <a:lnSpc>
                <a:spcPct val="100000"/>
              </a:lnSpc>
              <a:spcAft>
                <a:spcPts val="1200"/>
              </a:spcAft>
            </a:pPr>
            <a:r>
              <a:rPr lang="en-US" sz="2600" dirty="0">
                <a:solidFill>
                  <a:schemeClr val="accent3">
                    <a:lumMod val="75000"/>
                  </a:schemeClr>
                </a:solidFill>
                <a:cs typeface="Times New Roman" pitchFamily="18" charset="0"/>
              </a:rPr>
              <a:t>The </a:t>
            </a:r>
            <a:r>
              <a:rPr lang="en-US" sz="2600" dirty="0">
                <a:solidFill>
                  <a:srgbClr val="C00000"/>
                </a:solidFill>
                <a:cs typeface="Times New Roman" pitchFamily="18" charset="0"/>
              </a:rPr>
              <a:t>size of the user’s program is not constrained by the available size of physical memory</a:t>
            </a:r>
            <a:r>
              <a:rPr lang="en-US" sz="2600" dirty="0">
                <a:solidFill>
                  <a:schemeClr val="accent3">
                    <a:lumMod val="75000"/>
                  </a:schemeClr>
                </a:solidFill>
                <a:cs typeface="Times New Roman" pitchFamily="18" charset="0"/>
              </a:rPr>
              <a:t>.</a:t>
            </a:r>
          </a:p>
          <a:p>
            <a:pPr algn="just">
              <a:lnSpc>
                <a:spcPct val="100000"/>
              </a:lnSpc>
              <a:spcAft>
                <a:spcPts val="1200"/>
              </a:spcAft>
            </a:pPr>
            <a:r>
              <a:rPr lang="en-US" sz="2600" dirty="0">
                <a:solidFill>
                  <a:schemeClr val="accent3">
                    <a:lumMod val="75000"/>
                  </a:schemeClr>
                </a:solidFill>
                <a:cs typeface="Times New Roman" pitchFamily="18" charset="0"/>
              </a:rPr>
              <a:t>Increase in CPU utilization and throughput.</a:t>
            </a:r>
          </a:p>
          <a:p>
            <a:pPr algn="just">
              <a:lnSpc>
                <a:spcPct val="100000"/>
              </a:lnSpc>
              <a:spcAft>
                <a:spcPts val="1200"/>
              </a:spcAft>
            </a:pPr>
            <a:r>
              <a:rPr lang="en-US" sz="2600" dirty="0">
                <a:solidFill>
                  <a:schemeClr val="accent3">
                    <a:lumMod val="75000"/>
                  </a:schemeClr>
                </a:solidFill>
                <a:cs typeface="Times New Roman" pitchFamily="18" charset="0"/>
              </a:rPr>
              <a:t>Less I/O is needed to load or swap user programs into memory, so each user program runs faster.</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2" y="1371600"/>
            <a:ext cx="11277600" cy="1143000"/>
          </a:xfrm>
        </p:spPr>
        <p:txBody>
          <a:bodyPr>
            <a:normAutofit/>
          </a:bodyPr>
          <a:lstStyle/>
          <a:p>
            <a:pPr algn="just"/>
            <a:r>
              <a:rPr lang="en-US" sz="2400" dirty="0">
                <a:solidFill>
                  <a:schemeClr val="accent3">
                    <a:lumMod val="75000"/>
                  </a:schemeClr>
                </a:solidFill>
                <a:cs typeface="Times New Roman" pitchFamily="18" charset="0"/>
              </a:rPr>
              <a:t>Early multi-programming systems used fixed partitions to allocate memory to user processes, each of which could hold a single process. </a:t>
            </a:r>
          </a:p>
        </p:txBody>
      </p:sp>
      <p:pic>
        <p:nvPicPr>
          <p:cNvPr id="1026" name="Picture 2"/>
          <p:cNvPicPr>
            <a:picLocks noChangeAspect="1" noChangeArrowheads="1"/>
          </p:cNvPicPr>
          <p:nvPr/>
        </p:nvPicPr>
        <p:blipFill>
          <a:blip r:embed="rId3"/>
          <a:srcRect/>
          <a:stretch>
            <a:fillRect/>
          </a:stretch>
        </p:blipFill>
        <p:spPr bwMode="auto">
          <a:xfrm>
            <a:off x="4113212" y="2362200"/>
            <a:ext cx="2481263" cy="411180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0"/>
            <a:ext cx="9601200" cy="1143000"/>
          </a:xfrm>
        </p:spPr>
        <p:txBody>
          <a:bodyPr>
            <a:normAutofit/>
          </a:bodyPr>
          <a:lstStyle/>
          <a:p>
            <a:pPr algn="ctr"/>
            <a:r>
              <a:rPr lang="en-US" sz="3600" dirty="0">
                <a:solidFill>
                  <a:srgbClr val="3399FF"/>
                </a:solidFill>
              </a:rPr>
              <a:t>Demand Paging</a:t>
            </a:r>
          </a:p>
        </p:txBody>
      </p:sp>
      <p:sp>
        <p:nvSpPr>
          <p:cNvPr id="3" name="Content Placeholder 2"/>
          <p:cNvSpPr>
            <a:spLocks noGrp="1"/>
          </p:cNvSpPr>
          <p:nvPr>
            <p:ph idx="1"/>
          </p:nvPr>
        </p:nvSpPr>
        <p:spPr>
          <a:xfrm>
            <a:off x="379412" y="1524000"/>
            <a:ext cx="11506200" cy="4191000"/>
          </a:xfrm>
        </p:spPr>
        <p:txBody>
          <a:bodyPr>
            <a:noAutofit/>
          </a:bodyPr>
          <a:lstStyle/>
          <a:p>
            <a:pPr algn="just"/>
            <a:r>
              <a:rPr lang="en-US" sz="2600" dirty="0">
                <a:solidFill>
                  <a:schemeClr val="accent3">
                    <a:lumMod val="75000"/>
                  </a:schemeClr>
                </a:solidFill>
                <a:cs typeface="Times New Roman" pitchFamily="18" charset="0"/>
              </a:rPr>
              <a:t>Virtual memory is commonly implemented by demand paging</a:t>
            </a:r>
          </a:p>
          <a:p>
            <a:pPr algn="just"/>
            <a:r>
              <a:rPr lang="en-US" sz="2600" dirty="0">
                <a:solidFill>
                  <a:srgbClr val="C00000"/>
                </a:solidFill>
                <a:cs typeface="Times New Roman" pitchFamily="18" charset="0"/>
              </a:rPr>
              <a:t>Bring a page into memory only when it is needed i.e. only on demand</a:t>
            </a:r>
            <a:r>
              <a:rPr lang="en-US" sz="2600" dirty="0">
                <a:solidFill>
                  <a:schemeClr val="accent3">
                    <a:lumMod val="75000"/>
                  </a:schemeClr>
                </a:solidFill>
                <a:cs typeface="Times New Roman" pitchFamily="18" charset="0"/>
              </a:rPr>
              <a:t>, not in advance.</a:t>
            </a:r>
          </a:p>
          <a:p>
            <a:pPr algn="just"/>
            <a:r>
              <a:rPr lang="en-US" sz="2600" dirty="0">
                <a:solidFill>
                  <a:schemeClr val="accent3">
                    <a:lumMod val="75000"/>
                  </a:schemeClr>
                </a:solidFill>
                <a:cs typeface="Times New Roman" pitchFamily="18" charset="0"/>
              </a:rPr>
              <a:t>For process to be executed, it is swapped into memory.</a:t>
            </a:r>
          </a:p>
          <a:p>
            <a:pPr algn="just"/>
            <a:r>
              <a:rPr lang="en-US" sz="2600" dirty="0">
                <a:solidFill>
                  <a:srgbClr val="C00000"/>
                </a:solidFill>
                <a:cs typeface="Times New Roman" pitchFamily="18" charset="0"/>
              </a:rPr>
              <a:t>Lazy Swapper </a:t>
            </a:r>
            <a:r>
              <a:rPr lang="en-US" sz="2600" dirty="0">
                <a:solidFill>
                  <a:schemeClr val="accent3">
                    <a:lumMod val="75000"/>
                  </a:schemeClr>
                </a:solidFill>
                <a:cs typeface="Times New Roman" pitchFamily="18" charset="0"/>
              </a:rPr>
              <a:t>– never swaps a page into memory unless that page is needed.</a:t>
            </a:r>
          </a:p>
          <a:p>
            <a:pPr lvl="1" algn="just"/>
            <a:r>
              <a:rPr lang="en-US" sz="2600" dirty="0">
                <a:solidFill>
                  <a:schemeClr val="accent3">
                    <a:lumMod val="75000"/>
                  </a:schemeClr>
                </a:solidFill>
                <a:cs typeface="Times New Roman" pitchFamily="18" charset="0"/>
                <a:sym typeface="Symbol" pitchFamily="18" charset="2"/>
              </a:rPr>
              <a:t>Swapper that deals with pages is a Pager</a:t>
            </a:r>
          </a:p>
          <a:p>
            <a:pPr lvl="1" algn="just"/>
            <a:endParaRPr lang="en-US" sz="2600" dirty="0">
              <a:solidFill>
                <a:schemeClr val="accent3">
                  <a:lumMod val="75000"/>
                </a:schemeClr>
              </a:solidFill>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0"/>
            <a:ext cx="9601200" cy="1143000"/>
          </a:xfrm>
        </p:spPr>
        <p:txBody>
          <a:bodyPr>
            <a:noAutofit/>
          </a:bodyPr>
          <a:lstStyle/>
          <a:p>
            <a:pPr algn="ctr"/>
            <a:r>
              <a:rPr lang="en-US" sz="3600" dirty="0">
                <a:solidFill>
                  <a:srgbClr val="3399FF"/>
                </a:solidFill>
              </a:rPr>
              <a:t>Transfer of a Paged Memory to Contiguous Disk Space</a:t>
            </a:r>
          </a:p>
        </p:txBody>
      </p:sp>
      <p:pic>
        <p:nvPicPr>
          <p:cNvPr id="1026" name="Picture 2"/>
          <p:cNvPicPr>
            <a:picLocks noChangeAspect="1" noChangeArrowheads="1"/>
          </p:cNvPicPr>
          <p:nvPr/>
        </p:nvPicPr>
        <p:blipFill>
          <a:blip r:embed="rId3"/>
          <a:srcRect/>
          <a:stretch>
            <a:fillRect/>
          </a:stretch>
        </p:blipFill>
        <p:spPr bwMode="auto">
          <a:xfrm>
            <a:off x="2513012" y="1109478"/>
            <a:ext cx="6324600" cy="5748522"/>
          </a:xfrm>
          <a:prstGeom prst="rect">
            <a:avLst/>
          </a:prstGeom>
          <a:noFill/>
          <a:ln w="9525">
            <a:noFill/>
            <a:miter lim="800000"/>
            <a:headEnd/>
            <a:tailEnd/>
          </a:ln>
          <a:effectLst/>
        </p:spPr>
      </p:pic>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31912" y="15240"/>
            <a:ext cx="9601200" cy="1143000"/>
          </a:xfrm>
        </p:spPr>
        <p:txBody>
          <a:bodyPr>
            <a:normAutofit/>
          </a:bodyPr>
          <a:lstStyle/>
          <a:p>
            <a:pPr algn="ctr"/>
            <a:r>
              <a:rPr lang="en-US" sz="3600" dirty="0">
                <a:solidFill>
                  <a:srgbClr val="3399FF"/>
                </a:solidFill>
              </a:rPr>
              <a:t>Valid-Invalid Bit Scheme</a:t>
            </a:r>
          </a:p>
        </p:txBody>
      </p:sp>
      <p:sp>
        <p:nvSpPr>
          <p:cNvPr id="3" name="Content Placeholder 2"/>
          <p:cNvSpPr>
            <a:spLocks noGrp="1"/>
          </p:cNvSpPr>
          <p:nvPr>
            <p:ph idx="1"/>
          </p:nvPr>
        </p:nvSpPr>
        <p:spPr>
          <a:xfrm>
            <a:off x="150812" y="1219200"/>
            <a:ext cx="11658600" cy="4191000"/>
          </a:xfrm>
        </p:spPr>
        <p:txBody>
          <a:bodyPr>
            <a:noAutofit/>
          </a:bodyPr>
          <a:lstStyle/>
          <a:p>
            <a:pPr marL="223838" lvl="1" algn="just">
              <a:spcBef>
                <a:spcPts val="1800"/>
              </a:spcBef>
              <a:buFont typeface="Arial" pitchFamily="34" charset="0"/>
              <a:buChar char="•"/>
            </a:pPr>
            <a:r>
              <a:rPr lang="en-US" sz="2600" dirty="0">
                <a:solidFill>
                  <a:schemeClr val="accent3">
                    <a:lumMod val="75000"/>
                  </a:schemeClr>
                </a:solidFill>
                <a:cs typeface="Times New Roman" pitchFamily="18" charset="0"/>
              </a:rPr>
              <a:t>Used to </a:t>
            </a:r>
            <a:r>
              <a:rPr lang="en-US" sz="2600" dirty="0">
                <a:solidFill>
                  <a:srgbClr val="C00000"/>
                </a:solidFill>
                <a:cs typeface="Times New Roman" pitchFamily="18" charset="0"/>
              </a:rPr>
              <a:t>distinguish between the pages that are in memory &amp; the pages that are on the disk.</a:t>
            </a:r>
          </a:p>
          <a:p>
            <a:pPr marL="223838" lvl="1" algn="just">
              <a:spcBef>
                <a:spcPts val="1800"/>
              </a:spcBef>
              <a:buFont typeface="Arial" pitchFamily="34" charset="0"/>
              <a:buChar char="•"/>
            </a:pPr>
            <a:r>
              <a:rPr lang="en-US" sz="2600" dirty="0">
                <a:solidFill>
                  <a:schemeClr val="accent3">
                    <a:lumMod val="75000"/>
                  </a:schemeClr>
                </a:solidFill>
                <a:cs typeface="Times New Roman" pitchFamily="18" charset="0"/>
              </a:rPr>
              <a:t>With each page table entry a valid–invalid bit is associated </a:t>
            </a:r>
          </a:p>
          <a:p>
            <a:pPr marL="223838" lvl="1" algn="just">
              <a:spcBef>
                <a:spcPts val="1800"/>
              </a:spcBef>
              <a:buNone/>
            </a:pPr>
            <a:r>
              <a:rPr lang="en-US" sz="2600" dirty="0">
                <a:solidFill>
                  <a:schemeClr val="accent3">
                    <a:lumMod val="75000"/>
                  </a:schemeClr>
                </a:solidFill>
                <a:cs typeface="Times New Roman" pitchFamily="18" charset="0"/>
              </a:rPr>
              <a:t>		</a:t>
            </a:r>
            <a:r>
              <a:rPr lang="en-US" sz="2600" dirty="0">
                <a:solidFill>
                  <a:srgbClr val="C00000"/>
                </a:solidFill>
                <a:cs typeface="Times New Roman" pitchFamily="18" charset="0"/>
              </a:rPr>
              <a:t>(v </a:t>
            </a:r>
            <a:r>
              <a:rPr lang="en-US" sz="2600" dirty="0">
                <a:solidFill>
                  <a:srgbClr val="C00000"/>
                </a:solidFill>
                <a:cs typeface="Times New Roman" pitchFamily="18" charset="0"/>
                <a:sym typeface="Symbol" pitchFamily="18" charset="2"/>
              </a:rPr>
              <a:t> in-memory, </a:t>
            </a:r>
            <a:r>
              <a:rPr lang="en-US" sz="2600" dirty="0" err="1">
                <a:solidFill>
                  <a:srgbClr val="C00000"/>
                </a:solidFill>
                <a:cs typeface="Times New Roman" pitchFamily="18" charset="0"/>
                <a:sym typeface="Symbol" pitchFamily="18" charset="2"/>
              </a:rPr>
              <a:t>i</a:t>
            </a:r>
            <a:r>
              <a:rPr lang="en-US" sz="2600" dirty="0">
                <a:solidFill>
                  <a:srgbClr val="C00000"/>
                </a:solidFill>
                <a:cs typeface="Times New Roman" pitchFamily="18" charset="0"/>
                <a:sym typeface="Symbol" pitchFamily="18" charset="2"/>
              </a:rPr>
              <a:t>  not-in-memory)</a:t>
            </a:r>
          </a:p>
          <a:p>
            <a:pPr marL="223838" lvl="1" algn="just">
              <a:spcBef>
                <a:spcPts val="1800"/>
              </a:spcBef>
              <a:buFont typeface="Arial" pitchFamily="34" charset="0"/>
              <a:buChar char="•"/>
            </a:pPr>
            <a:r>
              <a:rPr lang="en-US" sz="2600" dirty="0">
                <a:solidFill>
                  <a:schemeClr val="accent3">
                    <a:lumMod val="75000"/>
                  </a:schemeClr>
                </a:solidFill>
                <a:cs typeface="Times New Roman" pitchFamily="18" charset="0"/>
                <a:sym typeface="Symbol" pitchFamily="18" charset="2"/>
              </a:rPr>
              <a:t>Initially all page entries marked invalid. When brought in physical memory, marked valid</a:t>
            </a:r>
          </a:p>
          <a:p>
            <a:pPr marL="223838" lvl="1" algn="just">
              <a:spcBef>
                <a:spcPts val="1800"/>
              </a:spcBef>
              <a:buFont typeface="Arial" pitchFamily="34" charset="0"/>
              <a:buChar char="•"/>
            </a:pPr>
            <a:r>
              <a:rPr lang="en-US" sz="2600" dirty="0">
                <a:solidFill>
                  <a:schemeClr val="accent3">
                    <a:lumMod val="75000"/>
                  </a:schemeClr>
                </a:solidFill>
                <a:cs typeface="Times New Roman" pitchFamily="18" charset="0"/>
              </a:rPr>
              <a:t>Marking a page invalid will have no effect if process never attempts to access that page</a:t>
            </a:r>
          </a:p>
          <a:p>
            <a:pPr marL="223838" lvl="1" algn="just">
              <a:spcBef>
                <a:spcPts val="1800"/>
              </a:spcBef>
              <a:buFont typeface="Arial" pitchFamily="34" charset="0"/>
              <a:buChar char="•"/>
            </a:pPr>
            <a:r>
              <a:rPr lang="en-US" sz="2600" dirty="0">
                <a:solidFill>
                  <a:schemeClr val="accent3">
                    <a:lumMod val="75000"/>
                  </a:schemeClr>
                </a:solidFill>
                <a:cs typeface="Times New Roman" pitchFamily="18" charset="0"/>
              </a:rPr>
              <a:t>If process tries to access a page marked invalid causes a </a:t>
            </a:r>
            <a:r>
              <a:rPr lang="en-US" sz="2600" dirty="0">
                <a:solidFill>
                  <a:srgbClr val="C00000"/>
                </a:solidFill>
                <a:cs typeface="Times New Roman" pitchFamily="18" charset="0"/>
              </a:rPr>
              <a:t>page fault.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0"/>
            <a:ext cx="9601200" cy="1143000"/>
          </a:xfrm>
        </p:spPr>
        <p:txBody>
          <a:bodyPr>
            <a:normAutofit/>
          </a:bodyPr>
          <a:lstStyle/>
          <a:p>
            <a:pPr algn="ctr"/>
            <a:r>
              <a:rPr lang="en-US" sz="3600" dirty="0">
                <a:solidFill>
                  <a:srgbClr val="3399FF"/>
                </a:solidFill>
              </a:rPr>
              <a:t>Page Table When Some Pages Are Not in Main Memory</a:t>
            </a:r>
          </a:p>
        </p:txBody>
      </p:sp>
      <p:pic>
        <p:nvPicPr>
          <p:cNvPr id="38914" name="Picture 2" descr="http://www.cs.odu.edu/%7Ecs471w/spring11/lectures/virtualmemory_files/image045.jpg"/>
          <p:cNvPicPr>
            <a:picLocks noChangeAspect="1" noChangeArrowheads="1"/>
          </p:cNvPicPr>
          <p:nvPr/>
        </p:nvPicPr>
        <p:blipFill>
          <a:blip r:embed="rId3"/>
          <a:srcRect/>
          <a:stretch>
            <a:fillRect/>
          </a:stretch>
        </p:blipFill>
        <p:spPr bwMode="auto">
          <a:xfrm>
            <a:off x="2894012" y="1066800"/>
            <a:ext cx="6248400" cy="5688999"/>
          </a:xfrm>
          <a:prstGeom prst="rect">
            <a:avLst/>
          </a:prstGeom>
          <a:noFill/>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0"/>
            <a:ext cx="9601200" cy="1143000"/>
          </a:xfrm>
        </p:spPr>
        <p:txBody>
          <a:bodyPr>
            <a:normAutofit/>
          </a:bodyPr>
          <a:lstStyle/>
          <a:p>
            <a:pPr algn="ctr"/>
            <a:r>
              <a:rPr lang="en-US" sz="3600" dirty="0">
                <a:solidFill>
                  <a:srgbClr val="3399FF"/>
                </a:solidFill>
              </a:rPr>
              <a:t>Page Fault</a:t>
            </a:r>
          </a:p>
        </p:txBody>
      </p:sp>
      <p:sp>
        <p:nvSpPr>
          <p:cNvPr id="3" name="Content Placeholder 2"/>
          <p:cNvSpPr>
            <a:spLocks noGrp="1"/>
          </p:cNvSpPr>
          <p:nvPr>
            <p:ph idx="1"/>
          </p:nvPr>
        </p:nvSpPr>
        <p:spPr>
          <a:xfrm>
            <a:off x="303212" y="1219200"/>
            <a:ext cx="11506200" cy="4191000"/>
          </a:xfrm>
        </p:spPr>
        <p:txBody>
          <a:bodyPr>
            <a:noAutofit/>
          </a:bodyPr>
          <a:lstStyle/>
          <a:p>
            <a:pPr algn="just"/>
            <a:r>
              <a:rPr lang="en-US" sz="2600" dirty="0">
                <a:solidFill>
                  <a:srgbClr val="C00000"/>
                </a:solidFill>
                <a:cs typeface="Times New Roman" pitchFamily="18" charset="0"/>
              </a:rPr>
              <a:t>If there is a reference to a page that was not brought into memory, it will trap to operating system</a:t>
            </a:r>
          </a:p>
          <a:p>
            <a:pPr algn="just"/>
            <a:r>
              <a:rPr lang="en-US" sz="2600" dirty="0">
                <a:solidFill>
                  <a:schemeClr val="accent3">
                    <a:lumMod val="75000"/>
                  </a:schemeClr>
                </a:solidFill>
                <a:cs typeface="Times New Roman" pitchFamily="18" charset="0"/>
              </a:rPr>
              <a:t>Procedure for handling page fault :</a:t>
            </a:r>
          </a:p>
          <a:p>
            <a:pPr marL="822960" lvl="1" indent="-457200" algn="just">
              <a:buFont typeface="+mj-lt"/>
              <a:buAutoNum type="arabicPeriod"/>
            </a:pPr>
            <a:r>
              <a:rPr lang="en-US" sz="2600" dirty="0">
                <a:solidFill>
                  <a:schemeClr val="accent3">
                    <a:lumMod val="75000"/>
                  </a:schemeClr>
                </a:solidFill>
                <a:cs typeface="Times New Roman" pitchFamily="18" charset="0"/>
              </a:rPr>
              <a:t>Check internal table to determine whether reference was invalid or valid</a:t>
            </a:r>
          </a:p>
          <a:p>
            <a:pPr marL="822960" lvl="1" indent="-457200" algn="just">
              <a:buFont typeface="+mj-lt"/>
              <a:buAutoNum type="arabicPeriod"/>
            </a:pPr>
            <a:r>
              <a:rPr lang="en-US" sz="2600" dirty="0">
                <a:solidFill>
                  <a:schemeClr val="accent3">
                    <a:lumMod val="75000"/>
                  </a:schemeClr>
                </a:solidFill>
                <a:cs typeface="Times New Roman" pitchFamily="18" charset="0"/>
              </a:rPr>
              <a:t>Invalid reference </a:t>
            </a:r>
            <a:r>
              <a:rPr lang="en-US" sz="2600" dirty="0">
                <a:solidFill>
                  <a:schemeClr val="accent3">
                    <a:lumMod val="75000"/>
                  </a:schemeClr>
                </a:solidFill>
                <a:cs typeface="Times New Roman" pitchFamily="18" charset="0"/>
                <a:sym typeface="Wingdings" pitchFamily="2" charset="2"/>
              </a:rPr>
              <a:t> terminate the process</a:t>
            </a:r>
          </a:p>
          <a:p>
            <a:pPr marL="822960" lvl="1" indent="-457200" algn="just">
              <a:buFont typeface="+mj-lt"/>
              <a:buAutoNum type="arabicPeriod"/>
            </a:pPr>
            <a:r>
              <a:rPr lang="en-US" sz="2600" dirty="0">
                <a:solidFill>
                  <a:schemeClr val="accent3">
                    <a:lumMod val="75000"/>
                  </a:schemeClr>
                </a:solidFill>
                <a:cs typeface="Times New Roman" pitchFamily="18" charset="0"/>
                <a:sym typeface="Wingdings" pitchFamily="2" charset="2"/>
              </a:rPr>
              <a:t>Find free frame.</a:t>
            </a:r>
          </a:p>
          <a:p>
            <a:pPr marL="822960" lvl="1" indent="-457200" algn="just">
              <a:buFont typeface="+mj-lt"/>
              <a:buAutoNum type="arabicPeriod"/>
            </a:pPr>
            <a:r>
              <a:rPr lang="en-US" sz="2600" dirty="0">
                <a:solidFill>
                  <a:schemeClr val="accent3">
                    <a:lumMod val="75000"/>
                  </a:schemeClr>
                </a:solidFill>
                <a:cs typeface="Times New Roman" pitchFamily="18" charset="0"/>
                <a:sym typeface="Wingdings" pitchFamily="2" charset="2"/>
              </a:rPr>
              <a:t>Schedule a disk operation to read the desired page into the newly allocated frame.</a:t>
            </a:r>
          </a:p>
          <a:p>
            <a:pPr marL="822960" lvl="1" indent="-457200" algn="just">
              <a:buFont typeface="+mj-lt"/>
              <a:buAutoNum type="arabicPeriod"/>
            </a:pPr>
            <a:r>
              <a:rPr lang="en-US" sz="2600" dirty="0">
                <a:solidFill>
                  <a:schemeClr val="accent3">
                    <a:lumMod val="75000"/>
                  </a:schemeClr>
                </a:solidFill>
                <a:cs typeface="Times New Roman" pitchFamily="18" charset="0"/>
                <a:sym typeface="Wingdings" pitchFamily="2" charset="2"/>
              </a:rPr>
              <a:t>When disk read is complete, modify the internal table &amp; page table to indicate that the page is in the memory.</a:t>
            </a:r>
          </a:p>
          <a:p>
            <a:pPr marL="822960" lvl="1" indent="-457200" algn="just">
              <a:buFont typeface="+mj-lt"/>
              <a:buAutoNum type="arabicPeriod"/>
            </a:pPr>
            <a:r>
              <a:rPr lang="en-US" sz="2600" dirty="0">
                <a:solidFill>
                  <a:schemeClr val="accent3">
                    <a:lumMod val="75000"/>
                  </a:schemeClr>
                </a:solidFill>
                <a:cs typeface="Times New Roman" pitchFamily="18" charset="0"/>
                <a:sym typeface="Wingdings" pitchFamily="2" charset="2"/>
              </a:rPr>
              <a:t>Restart the instruction that was interrupted by the trap. Process can now access the page.</a:t>
            </a:r>
            <a:endParaRPr lang="en-US" sz="2600" dirty="0">
              <a:solidFill>
                <a:schemeClr val="accent3">
                  <a:lumMod val="75000"/>
                </a:schemeClr>
              </a:solidFill>
              <a:cs typeface="Times New Roman" pitchFamily="18" charset="0"/>
            </a:endParaRPr>
          </a:p>
          <a:p>
            <a:pPr algn="just"/>
            <a:endParaRPr lang="en-US" sz="22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304800"/>
            <a:ext cx="9601200" cy="1143000"/>
          </a:xfrm>
        </p:spPr>
        <p:txBody>
          <a:bodyPr>
            <a:normAutofit/>
          </a:bodyPr>
          <a:lstStyle/>
          <a:p>
            <a:pPr algn="ctr"/>
            <a:r>
              <a:rPr lang="en-US" sz="3600" dirty="0">
                <a:solidFill>
                  <a:srgbClr val="3399FF"/>
                </a:solidFill>
              </a:rPr>
              <a:t>Steps in Handling a Page Fault</a:t>
            </a:r>
          </a:p>
        </p:txBody>
      </p:sp>
      <p:sp>
        <p:nvSpPr>
          <p:cNvPr id="36866" name="AutoShape 2" descr="https://www.cs.uic.edu/%7Ejbell/CourseNotes/OperatingSystems/images/Chapter9/9_06_PageFaultSteps.jpg"/>
          <p:cNvSpPr>
            <a:spLocks noChangeAspect="1" noChangeArrowheads="1"/>
          </p:cNvSpPr>
          <p:nvPr/>
        </p:nvSpPr>
        <p:spPr bwMode="auto">
          <a:xfrm>
            <a:off x="155575" y="-2598738"/>
            <a:ext cx="6457950" cy="5419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67" name="Picture 3"/>
          <p:cNvPicPr>
            <a:picLocks noChangeAspect="1" noChangeArrowheads="1"/>
          </p:cNvPicPr>
          <p:nvPr/>
        </p:nvPicPr>
        <p:blipFill>
          <a:blip r:embed="rId3"/>
          <a:srcRect/>
          <a:stretch>
            <a:fillRect/>
          </a:stretch>
        </p:blipFill>
        <p:spPr bwMode="auto">
          <a:xfrm>
            <a:off x="2970212" y="877737"/>
            <a:ext cx="6934200" cy="5102525"/>
          </a:xfrm>
          <a:prstGeom prst="rect">
            <a:avLst/>
          </a:prstGeom>
          <a:noFill/>
          <a:ln w="9525">
            <a:noFill/>
            <a:miter lim="800000"/>
            <a:headEnd/>
            <a:tailEnd/>
          </a:ln>
          <a:effectLst/>
        </p:spPr>
      </p:pic>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228600"/>
            <a:ext cx="9601200" cy="838200"/>
          </a:xfrm>
        </p:spPr>
        <p:txBody>
          <a:bodyPr>
            <a:normAutofit/>
          </a:bodyPr>
          <a:lstStyle/>
          <a:p>
            <a:pPr algn="ctr"/>
            <a:r>
              <a:rPr lang="en-US" sz="3600" dirty="0">
                <a:solidFill>
                  <a:srgbClr val="3399FF"/>
                </a:solidFill>
              </a:rPr>
              <a:t>Basic Page Replacement</a:t>
            </a:r>
          </a:p>
        </p:txBody>
      </p:sp>
      <p:sp>
        <p:nvSpPr>
          <p:cNvPr id="3" name="Content Placeholder 2"/>
          <p:cNvSpPr>
            <a:spLocks noGrp="1"/>
          </p:cNvSpPr>
          <p:nvPr>
            <p:ph idx="1"/>
          </p:nvPr>
        </p:nvSpPr>
        <p:spPr>
          <a:xfrm>
            <a:off x="379412" y="1752600"/>
            <a:ext cx="11277600" cy="4191000"/>
          </a:xfrm>
        </p:spPr>
        <p:txBody>
          <a:bodyPr>
            <a:normAutofit/>
          </a:bodyPr>
          <a:lstStyle/>
          <a:p>
            <a:pPr marL="457200" indent="-457200" algn="just">
              <a:buFont typeface="+mj-lt"/>
              <a:buAutoNum type="arabicPeriod"/>
            </a:pPr>
            <a:r>
              <a:rPr lang="en-US" sz="2600" dirty="0">
                <a:solidFill>
                  <a:schemeClr val="accent3">
                    <a:lumMod val="75000"/>
                  </a:schemeClr>
                </a:solidFill>
                <a:cs typeface="Times New Roman" pitchFamily="18" charset="0"/>
              </a:rPr>
              <a:t>Find the location of the desired page on disk.</a:t>
            </a:r>
          </a:p>
          <a:p>
            <a:pPr marL="457200" indent="-457200" algn="just">
              <a:buFont typeface="+mj-lt"/>
              <a:buAutoNum type="arabicPeriod"/>
            </a:pPr>
            <a:r>
              <a:rPr lang="en-US" sz="2600" dirty="0">
                <a:solidFill>
                  <a:schemeClr val="accent3">
                    <a:lumMod val="75000"/>
                  </a:schemeClr>
                </a:solidFill>
                <a:cs typeface="Times New Roman" pitchFamily="18" charset="0"/>
              </a:rPr>
              <a:t>Find a free frame:</a:t>
            </a:r>
          </a:p>
          <a:p>
            <a:pPr marL="822960" lvl="1" indent="-457200" algn="just">
              <a:buFont typeface="+mj-lt"/>
              <a:buAutoNum type="alphaLcPeriod"/>
            </a:pPr>
            <a:r>
              <a:rPr lang="en-US" sz="2600" dirty="0">
                <a:solidFill>
                  <a:schemeClr val="accent3">
                    <a:lumMod val="75000"/>
                  </a:schemeClr>
                </a:solidFill>
                <a:cs typeface="Times New Roman" pitchFamily="18" charset="0"/>
              </a:rPr>
              <a:t>If there is a free frame, use it</a:t>
            </a:r>
          </a:p>
          <a:p>
            <a:pPr marL="822960" lvl="1" indent="-457200" algn="just">
              <a:buFont typeface="+mj-lt"/>
              <a:buAutoNum type="alphaLcPeriod"/>
            </a:pPr>
            <a:r>
              <a:rPr lang="en-US" sz="2600" dirty="0">
                <a:solidFill>
                  <a:schemeClr val="accent3">
                    <a:lumMod val="75000"/>
                  </a:schemeClr>
                </a:solidFill>
                <a:cs typeface="Times New Roman" pitchFamily="18" charset="0"/>
              </a:rPr>
              <a:t>If there is no free frame, use a page replacement algorithm to select a victim frame.</a:t>
            </a:r>
          </a:p>
          <a:p>
            <a:pPr marL="457200" indent="-457200" algn="just">
              <a:buFont typeface="+mj-lt"/>
              <a:buAutoNum type="arabicPeriod"/>
            </a:pPr>
            <a:r>
              <a:rPr lang="en-US" sz="2600" dirty="0">
                <a:solidFill>
                  <a:schemeClr val="accent3">
                    <a:lumMod val="75000"/>
                  </a:schemeClr>
                </a:solidFill>
                <a:cs typeface="Times New Roman" pitchFamily="18" charset="0"/>
              </a:rPr>
              <a:t>Bring  the desired page into the (newly) free frame; update the page and frame tables.</a:t>
            </a:r>
          </a:p>
          <a:p>
            <a:pPr marL="457200" indent="-457200" algn="just">
              <a:buFont typeface="+mj-lt"/>
              <a:buAutoNum type="arabicPeriod"/>
            </a:pPr>
            <a:r>
              <a:rPr lang="en-US" sz="2600" dirty="0">
                <a:solidFill>
                  <a:schemeClr val="accent3">
                    <a:lumMod val="75000"/>
                  </a:schemeClr>
                </a:solidFill>
                <a:cs typeface="Times New Roman" pitchFamily="18" charset="0"/>
              </a:rPr>
              <a:t>Restart the process.</a:t>
            </a:r>
          </a:p>
          <a:p>
            <a:pPr marL="457200" indent="-457200" algn="just">
              <a:buFont typeface="+mj-lt"/>
              <a:buAutoNum type="arabicPeriod"/>
            </a:pPr>
            <a:endParaRPr lang="en-US" dirty="0"/>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304800"/>
            <a:ext cx="9601200" cy="1143000"/>
          </a:xfrm>
        </p:spPr>
        <p:txBody>
          <a:bodyPr>
            <a:normAutofit/>
          </a:bodyPr>
          <a:lstStyle/>
          <a:p>
            <a:pPr algn="ctr"/>
            <a:r>
              <a:rPr lang="en-US" sz="3600" dirty="0">
                <a:solidFill>
                  <a:srgbClr val="3399FF"/>
                </a:solidFill>
              </a:rPr>
              <a:t>Page Replacement</a:t>
            </a:r>
          </a:p>
        </p:txBody>
      </p:sp>
      <p:pic>
        <p:nvPicPr>
          <p:cNvPr id="27650" name="Picture 2" descr="https://meherchilakalapudi.files.wordpress.com/2011/12/75.jpg"/>
          <p:cNvPicPr>
            <a:picLocks noChangeAspect="1" noChangeArrowheads="1"/>
          </p:cNvPicPr>
          <p:nvPr/>
        </p:nvPicPr>
        <p:blipFill>
          <a:blip r:embed="rId3"/>
          <a:srcRect/>
          <a:stretch>
            <a:fillRect/>
          </a:stretch>
        </p:blipFill>
        <p:spPr bwMode="auto">
          <a:xfrm>
            <a:off x="2284412" y="965828"/>
            <a:ext cx="7010400" cy="5895672"/>
          </a:xfrm>
          <a:prstGeom prst="rect">
            <a:avLst/>
          </a:prstGeom>
          <a:noFill/>
        </p:spPr>
      </p:pic>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2" y="304800"/>
            <a:ext cx="9601200" cy="1143000"/>
          </a:xfrm>
        </p:spPr>
        <p:txBody>
          <a:bodyPr>
            <a:normAutofit/>
          </a:bodyPr>
          <a:lstStyle/>
          <a:p>
            <a:pPr algn="ctr"/>
            <a:r>
              <a:rPr lang="en-US" sz="3600" dirty="0">
                <a:solidFill>
                  <a:srgbClr val="3399FF"/>
                </a:solidFill>
              </a:rPr>
              <a:t>Dirty Bit</a:t>
            </a:r>
          </a:p>
        </p:txBody>
      </p:sp>
      <p:sp>
        <p:nvSpPr>
          <p:cNvPr id="6" name="Content Placeholder 5"/>
          <p:cNvSpPr>
            <a:spLocks noGrp="1"/>
          </p:cNvSpPr>
          <p:nvPr>
            <p:ph idx="1"/>
          </p:nvPr>
        </p:nvSpPr>
        <p:spPr>
          <a:xfrm>
            <a:off x="379412" y="1828800"/>
            <a:ext cx="11506200" cy="4191000"/>
          </a:xfrm>
        </p:spPr>
        <p:txBody>
          <a:bodyPr/>
          <a:lstStyle/>
          <a:p>
            <a:pPr marL="223838" lvl="1" algn="just">
              <a:spcBef>
                <a:spcPts val="1800"/>
              </a:spcBef>
              <a:buFont typeface="Arial" pitchFamily="34" charset="0"/>
              <a:buChar char="•"/>
            </a:pPr>
            <a:r>
              <a:rPr lang="en-US" sz="2600" dirty="0">
                <a:solidFill>
                  <a:schemeClr val="accent3">
                    <a:lumMod val="75000"/>
                  </a:schemeClr>
                </a:solidFill>
                <a:cs typeface="Times New Roman" pitchFamily="18" charset="0"/>
              </a:rPr>
              <a:t>If no frames are free, two page transfers are required</a:t>
            </a:r>
          </a:p>
          <a:p>
            <a:pPr marL="223838" lvl="1" algn="just">
              <a:spcBef>
                <a:spcPts val="1800"/>
              </a:spcBef>
              <a:buFont typeface="Arial" pitchFamily="34" charset="0"/>
              <a:buChar char="•"/>
            </a:pPr>
            <a:r>
              <a:rPr lang="en-US" sz="2600" dirty="0">
                <a:solidFill>
                  <a:schemeClr val="accent3">
                    <a:lumMod val="75000"/>
                  </a:schemeClr>
                </a:solidFill>
                <a:cs typeface="Times New Roman" pitchFamily="18" charset="0"/>
              </a:rPr>
              <a:t>Contents of page being swapped out have to be written back to disk</a:t>
            </a:r>
          </a:p>
          <a:p>
            <a:pPr marL="223838" lvl="1" algn="just">
              <a:spcBef>
                <a:spcPts val="1800"/>
              </a:spcBef>
              <a:buFont typeface="Arial" pitchFamily="34" charset="0"/>
              <a:buChar char="•"/>
            </a:pPr>
            <a:r>
              <a:rPr lang="en-US" sz="2600" dirty="0">
                <a:solidFill>
                  <a:schemeClr val="accent3">
                    <a:lumMod val="75000"/>
                  </a:schemeClr>
                </a:solidFill>
                <a:cs typeface="Times New Roman" pitchFamily="18" charset="0"/>
              </a:rPr>
              <a:t>Each page has a </a:t>
            </a:r>
            <a:r>
              <a:rPr lang="en-US" sz="2600" dirty="0">
                <a:solidFill>
                  <a:srgbClr val="C00000"/>
                </a:solidFill>
                <a:cs typeface="Times New Roman" pitchFamily="18" charset="0"/>
              </a:rPr>
              <a:t>modify bit </a:t>
            </a:r>
            <a:r>
              <a:rPr lang="en-US" sz="2600" dirty="0">
                <a:solidFill>
                  <a:schemeClr val="accent3">
                    <a:lumMod val="75000"/>
                  </a:schemeClr>
                </a:solidFill>
                <a:cs typeface="Times New Roman" pitchFamily="18" charset="0"/>
              </a:rPr>
              <a:t>associated with it</a:t>
            </a:r>
          </a:p>
          <a:p>
            <a:pPr marL="223838" lvl="1" algn="just">
              <a:spcBef>
                <a:spcPts val="1800"/>
              </a:spcBef>
              <a:buFont typeface="Arial" pitchFamily="34" charset="0"/>
              <a:buChar char="•"/>
            </a:pPr>
            <a:r>
              <a:rPr lang="en-US" sz="2600" dirty="0">
                <a:solidFill>
                  <a:schemeClr val="accent3">
                    <a:lumMod val="75000"/>
                  </a:schemeClr>
                </a:solidFill>
                <a:cs typeface="Times New Roman" pitchFamily="18" charset="0"/>
              </a:rPr>
              <a:t>Modify bit for a page is set whenever any word/byte in the page is written into</a:t>
            </a:r>
          </a:p>
          <a:p>
            <a:pPr marL="223838" lvl="1" algn="just">
              <a:spcBef>
                <a:spcPts val="1800"/>
              </a:spcBef>
              <a:buFont typeface="Arial" pitchFamily="34" charset="0"/>
              <a:buChar char="•"/>
            </a:pPr>
            <a:r>
              <a:rPr lang="en-US" sz="2600" dirty="0">
                <a:solidFill>
                  <a:srgbClr val="C00000"/>
                </a:solidFill>
                <a:cs typeface="Times New Roman" pitchFamily="18" charset="0"/>
              </a:rPr>
              <a:t>Use modify (dirty) bit to reduce overhead of page transfers </a:t>
            </a:r>
            <a:r>
              <a:rPr lang="en-US" sz="2600" dirty="0">
                <a:solidFill>
                  <a:schemeClr val="accent3">
                    <a:lumMod val="75000"/>
                  </a:schemeClr>
                </a:solidFill>
                <a:cs typeface="Times New Roman" pitchFamily="18" charset="0"/>
              </a:rPr>
              <a:t>– while swapping out only modified pages are written to disk</a:t>
            </a:r>
          </a:p>
          <a:p>
            <a:pPr algn="just"/>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solidFill>
                  <a:srgbClr val="3399FF"/>
                </a:solidFill>
              </a:rPr>
              <a:t>Page Replacement Algorithms</a:t>
            </a:r>
          </a:p>
        </p:txBody>
      </p:sp>
      <p:sp>
        <p:nvSpPr>
          <p:cNvPr id="3" name="Content Placeholder 2"/>
          <p:cNvSpPr>
            <a:spLocks noGrp="1"/>
          </p:cNvSpPr>
          <p:nvPr>
            <p:ph idx="1"/>
          </p:nvPr>
        </p:nvSpPr>
        <p:spPr>
          <a:xfrm>
            <a:off x="455612" y="1828800"/>
            <a:ext cx="11430000" cy="4191000"/>
          </a:xfrm>
        </p:spPr>
        <p:txBody>
          <a:bodyPr/>
          <a:lstStyle/>
          <a:p>
            <a:pPr algn="just">
              <a:lnSpc>
                <a:spcPct val="100000"/>
              </a:lnSpc>
              <a:tabLst>
                <a:tab pos="3146425" algn="ctr"/>
              </a:tabLst>
            </a:pPr>
            <a:r>
              <a:rPr lang="en-US" sz="2600" dirty="0">
                <a:solidFill>
                  <a:srgbClr val="C00000"/>
                </a:solidFill>
                <a:cs typeface="Times New Roman" pitchFamily="18" charset="0"/>
              </a:rPr>
              <a:t>Lowest page-fault rate</a:t>
            </a:r>
          </a:p>
          <a:p>
            <a:pPr algn="just">
              <a:lnSpc>
                <a:spcPct val="100000"/>
              </a:lnSpc>
              <a:tabLst>
                <a:tab pos="3146425" algn="ctr"/>
              </a:tabLst>
            </a:pPr>
            <a:r>
              <a:rPr lang="en-US" sz="2600" dirty="0">
                <a:solidFill>
                  <a:schemeClr val="accent3">
                    <a:lumMod val="75000"/>
                  </a:schemeClr>
                </a:solidFill>
                <a:cs typeface="Times New Roman" pitchFamily="18" charset="0"/>
              </a:rPr>
              <a:t>Evaluate algorithm by running it on a particular string of memory references (reference string) and computing the number of page faults on that string.</a:t>
            </a:r>
          </a:p>
          <a:p>
            <a:pPr algn="just">
              <a:lnSpc>
                <a:spcPct val="100000"/>
              </a:lnSpc>
              <a:tabLst>
                <a:tab pos="3146425" algn="ctr"/>
              </a:tabLst>
            </a:pPr>
            <a:r>
              <a:rPr lang="en-US" sz="2600" dirty="0">
                <a:solidFill>
                  <a:schemeClr val="accent3">
                    <a:lumMod val="75000"/>
                  </a:schemeClr>
                </a:solidFill>
                <a:cs typeface="Times New Roman" pitchFamily="18" charset="0"/>
              </a:rPr>
              <a:t>Generally as the number of frames available increases, the  number of page fault decreases.</a:t>
            </a:r>
          </a:p>
          <a:p>
            <a:pPr algn="just">
              <a:tabLst>
                <a:tab pos="3146425" algn="ctr"/>
              </a:tabLst>
            </a:pPr>
            <a:endParaRPr lang="en-US"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marL="742950" indent="-742950" algn="ctr"/>
            <a:r>
              <a:rPr lang="en-US" sz="3600" dirty="0">
                <a:solidFill>
                  <a:srgbClr val="3399FF"/>
                </a:solidFill>
              </a:rPr>
              <a:t>Cache Memory</a:t>
            </a:r>
          </a:p>
        </p:txBody>
      </p:sp>
      <p:sp>
        <p:nvSpPr>
          <p:cNvPr id="2" name="Content Placeholder 1"/>
          <p:cNvSpPr>
            <a:spLocks noGrp="1"/>
          </p:cNvSpPr>
          <p:nvPr>
            <p:ph idx="1"/>
          </p:nvPr>
        </p:nvSpPr>
        <p:spPr>
          <a:xfrm>
            <a:off x="455612" y="1828800"/>
            <a:ext cx="11430000" cy="4724400"/>
          </a:xfrm>
        </p:spPr>
        <p:txBody>
          <a:bodyPr>
            <a:normAutofit/>
          </a:bodyPr>
          <a:lstStyle/>
          <a:p>
            <a:pPr algn="just"/>
            <a:r>
              <a:rPr lang="en-US" sz="2600" dirty="0">
                <a:solidFill>
                  <a:schemeClr val="accent3">
                    <a:lumMod val="75000"/>
                  </a:schemeClr>
                </a:solidFill>
                <a:cs typeface="Times New Roman" pitchFamily="18" charset="0"/>
              </a:rPr>
              <a:t>Information is normally kept in some storage device (main memory)</a:t>
            </a:r>
          </a:p>
          <a:p>
            <a:pPr algn="just"/>
            <a:r>
              <a:rPr lang="en-US" sz="2600" dirty="0">
                <a:solidFill>
                  <a:schemeClr val="accent3">
                    <a:lumMod val="75000"/>
                  </a:schemeClr>
                </a:solidFill>
                <a:cs typeface="Times New Roman" pitchFamily="18" charset="0"/>
              </a:rPr>
              <a:t>When it is used it is copied into a faster storage system – cache, on a temporary basis.</a:t>
            </a:r>
          </a:p>
          <a:p>
            <a:pPr algn="just"/>
            <a:r>
              <a:rPr lang="en-US" sz="2600" dirty="0">
                <a:solidFill>
                  <a:schemeClr val="accent3">
                    <a:lumMod val="75000"/>
                  </a:schemeClr>
                </a:solidFill>
                <a:cs typeface="Times New Roman" pitchFamily="18" charset="0"/>
              </a:rPr>
              <a:t>Cache - </a:t>
            </a:r>
            <a:r>
              <a:rPr lang="en-US" sz="2600" dirty="0">
                <a:solidFill>
                  <a:srgbClr val="C00000"/>
                </a:solidFill>
                <a:cs typeface="Times New Roman" pitchFamily="18" charset="0"/>
              </a:rPr>
              <a:t>A memory buffer added between  CPU and main memory to accommodate speed differential .</a:t>
            </a:r>
          </a:p>
          <a:p>
            <a:pPr algn="just"/>
            <a:r>
              <a:rPr lang="en-US" sz="2600" dirty="0">
                <a:solidFill>
                  <a:schemeClr val="accent3">
                    <a:lumMod val="75000"/>
                  </a:schemeClr>
                </a:solidFill>
                <a:cs typeface="Times New Roman" pitchFamily="18" charset="0"/>
              </a:rPr>
              <a:t>When we need any information, we first check whether it is in cache. If it is in cache, we retrieve information directly from there. If it is not, we retrieve information from source and also put a copy in cache for future accesses. </a:t>
            </a:r>
          </a:p>
          <a:p>
            <a:pPr algn="just"/>
            <a:r>
              <a:rPr lang="en-US" sz="2600" dirty="0">
                <a:solidFill>
                  <a:schemeClr val="accent3">
                    <a:lumMod val="75000"/>
                  </a:schemeClr>
                </a:solidFill>
                <a:cs typeface="Times New Roman" pitchFamily="18" charset="0"/>
              </a:rPr>
              <a:t>Due to limited size of cache, cache management important.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0"/>
            <a:ext cx="9601200" cy="1143000"/>
          </a:xfrm>
        </p:spPr>
        <p:txBody>
          <a:bodyPr>
            <a:normAutofit/>
          </a:bodyPr>
          <a:lstStyle/>
          <a:p>
            <a:pPr algn="ctr"/>
            <a:r>
              <a:rPr lang="en-US" sz="3600" dirty="0">
                <a:solidFill>
                  <a:srgbClr val="3399FF"/>
                </a:solidFill>
              </a:rPr>
              <a:t>FIFO Page Replacement</a:t>
            </a:r>
          </a:p>
        </p:txBody>
      </p:sp>
      <p:sp>
        <p:nvSpPr>
          <p:cNvPr id="5" name="Text Box 6"/>
          <p:cNvSpPr txBox="1">
            <a:spLocks noGrp="1" noChangeArrowheads="1"/>
          </p:cNvSpPr>
          <p:nvPr>
            <p:ph idx="1"/>
          </p:nvPr>
        </p:nvSpPr>
        <p:spPr bwMode="auto">
          <a:xfrm>
            <a:off x="379412" y="1828801"/>
            <a:ext cx="11506200" cy="4588949"/>
          </a:xfrm>
          <a:prstGeom prst="rect">
            <a:avLst/>
          </a:prstGeom>
          <a:noFill/>
          <a:ln w="9525">
            <a:noFill/>
            <a:miter lim="800000"/>
            <a:headEnd/>
            <a:tailEnd/>
          </a:ln>
        </p:spPr>
        <p:txBody>
          <a:bodyPr wrap="square">
            <a:spAutoFit/>
          </a:bodyPr>
          <a:lstStyle/>
          <a:p>
            <a:pPr algn="just">
              <a:tabLst>
                <a:tab pos="3146425" algn="ctr"/>
              </a:tabLst>
            </a:pPr>
            <a:r>
              <a:rPr lang="en-US" sz="2600" dirty="0">
                <a:solidFill>
                  <a:srgbClr val="C00000"/>
                </a:solidFill>
                <a:cs typeface="Times New Roman" pitchFamily="18" charset="0"/>
              </a:rPr>
              <a:t>Oldest page is chosen to be replaced.</a:t>
            </a:r>
          </a:p>
          <a:p>
            <a:pPr algn="just">
              <a:tabLst>
                <a:tab pos="3146425" algn="ctr"/>
              </a:tabLst>
            </a:pPr>
            <a:r>
              <a:rPr lang="en-US" sz="2600" dirty="0">
                <a:solidFill>
                  <a:schemeClr val="accent3">
                    <a:lumMod val="75000"/>
                  </a:schemeClr>
                </a:solidFill>
                <a:cs typeface="Times New Roman" pitchFamily="18" charset="0"/>
              </a:rPr>
              <a:t>Create a FIFO queue to hold all pages in the memory.</a:t>
            </a:r>
          </a:p>
          <a:p>
            <a:pPr algn="just">
              <a:tabLst>
                <a:tab pos="3146425" algn="ctr"/>
              </a:tabLst>
            </a:pPr>
            <a:r>
              <a:rPr lang="en-US" sz="2600" dirty="0">
                <a:solidFill>
                  <a:srgbClr val="C00000"/>
                </a:solidFill>
                <a:cs typeface="Times New Roman" pitchFamily="18" charset="0"/>
              </a:rPr>
              <a:t>Replace the page at the head of the queue</a:t>
            </a:r>
          </a:p>
          <a:p>
            <a:pPr algn="just">
              <a:tabLst>
                <a:tab pos="3146425" algn="ctr"/>
              </a:tabLst>
            </a:pPr>
            <a:r>
              <a:rPr lang="en-US" sz="2600" dirty="0">
                <a:solidFill>
                  <a:srgbClr val="C00000"/>
                </a:solidFill>
                <a:cs typeface="Times New Roman" pitchFamily="18" charset="0"/>
              </a:rPr>
              <a:t>When a page is brought into memory, insert it at the tail of the queue.</a:t>
            </a:r>
          </a:p>
          <a:p>
            <a:pPr algn="just">
              <a:tabLst>
                <a:tab pos="3146425" algn="ctr"/>
              </a:tabLst>
            </a:pPr>
            <a:r>
              <a:rPr lang="en-US" sz="2600" dirty="0">
                <a:solidFill>
                  <a:schemeClr val="accent3">
                    <a:lumMod val="75000"/>
                  </a:schemeClr>
                </a:solidFill>
                <a:cs typeface="Times New Roman" pitchFamily="18" charset="0"/>
              </a:rPr>
              <a:t>Ex. : </a:t>
            </a:r>
          </a:p>
          <a:p>
            <a:pPr algn="just">
              <a:buNone/>
              <a:tabLst>
                <a:tab pos="3146425" algn="ctr"/>
              </a:tabLst>
            </a:pPr>
            <a:r>
              <a:rPr lang="en-US" sz="2600" dirty="0">
                <a:solidFill>
                  <a:schemeClr val="accent3">
                    <a:lumMod val="75000"/>
                  </a:schemeClr>
                </a:solidFill>
                <a:cs typeface="Times New Roman" pitchFamily="18" charset="0"/>
              </a:rPr>
              <a:t>     Memory with 3 frames (3 pages can be in memory at a time per process) </a:t>
            </a:r>
          </a:p>
          <a:p>
            <a:pPr algn="just">
              <a:buNone/>
              <a:tabLst>
                <a:tab pos="3146425" algn="ctr"/>
              </a:tabLst>
            </a:pPr>
            <a:r>
              <a:rPr lang="en-US" sz="2600" dirty="0">
                <a:solidFill>
                  <a:schemeClr val="accent3">
                    <a:lumMod val="75000"/>
                  </a:schemeClr>
                </a:solidFill>
                <a:cs typeface="Times New Roman" pitchFamily="18" charset="0"/>
              </a:rPr>
              <a:t>	</a:t>
            </a:r>
          </a:p>
          <a:p>
            <a:pPr algn="just">
              <a:buNone/>
              <a:tabLst>
                <a:tab pos="3146425" algn="ctr"/>
              </a:tabLst>
            </a:pPr>
            <a:r>
              <a:rPr lang="en-US" sz="2600" dirty="0">
                <a:solidFill>
                  <a:schemeClr val="accent3">
                    <a:lumMod val="75000"/>
                  </a:schemeClr>
                </a:solidFill>
                <a:cs typeface="Times New Roman" pitchFamily="18" charset="0"/>
              </a:rPr>
              <a:t>How many page faults will occur ?</a:t>
            </a:r>
          </a:p>
        </p:txBody>
      </p:sp>
      <p:pic>
        <p:nvPicPr>
          <p:cNvPr id="1026" name="Picture 2"/>
          <p:cNvPicPr>
            <a:picLocks noChangeAspect="1" noChangeArrowheads="1"/>
          </p:cNvPicPr>
          <p:nvPr/>
        </p:nvPicPr>
        <p:blipFill>
          <a:blip r:embed="rId3"/>
          <a:srcRect/>
          <a:stretch>
            <a:fillRect/>
          </a:stretch>
        </p:blipFill>
        <p:spPr bwMode="auto">
          <a:xfrm>
            <a:off x="989012" y="5181600"/>
            <a:ext cx="10141102" cy="533400"/>
          </a:xfrm>
          <a:prstGeom prst="rect">
            <a:avLst/>
          </a:prstGeom>
          <a:noFill/>
          <a:ln w="9525">
            <a:noFill/>
            <a:miter lim="800000"/>
            <a:headEnd/>
            <a:tailEnd/>
          </a:ln>
          <a:effectLst/>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a:stretch>
            <a:fillRect/>
          </a:stretch>
        </p:blipFill>
        <p:spPr bwMode="auto">
          <a:xfrm>
            <a:off x="609441" y="1066800"/>
            <a:ext cx="10868369" cy="609600"/>
          </a:xfrm>
          <a:prstGeom prst="rect">
            <a:avLst/>
          </a:prstGeom>
          <a:noFill/>
          <a:ln w="9525">
            <a:noFill/>
            <a:miter lim="800000"/>
            <a:headEnd/>
            <a:tailEnd/>
          </a:ln>
          <a:effectLst/>
        </p:spPr>
      </p:pic>
      <p:sp>
        <p:nvSpPr>
          <p:cNvPr id="21" name="Text Box 7"/>
          <p:cNvSpPr txBox="1">
            <a:spLocks noChangeArrowheads="1"/>
          </p:cNvSpPr>
          <p:nvPr/>
        </p:nvSpPr>
        <p:spPr bwMode="auto">
          <a:xfrm>
            <a:off x="1751012" y="4191000"/>
            <a:ext cx="9906000" cy="1169551"/>
          </a:xfrm>
          <a:prstGeom prst="rect">
            <a:avLst/>
          </a:prstGeom>
          <a:noFill/>
          <a:ln w="9525">
            <a:noFill/>
            <a:miter lim="800000"/>
            <a:headEnd/>
            <a:tailEnd/>
          </a:ln>
        </p:spPr>
        <p:txBody>
          <a:bodyPr wrap="square">
            <a:spAutoFit/>
          </a:bodyPr>
          <a:lstStyle/>
          <a:p>
            <a:pPr>
              <a:spcBef>
                <a:spcPct val="50000"/>
              </a:spcBef>
            </a:pPr>
            <a:r>
              <a:rPr lang="en-US" sz="2800" b="1" i="1" dirty="0">
                <a:solidFill>
                  <a:srgbClr val="C00000"/>
                </a:solidFill>
              </a:rPr>
              <a:t>Page-fault=15</a:t>
            </a:r>
          </a:p>
          <a:p>
            <a:pPr>
              <a:spcBef>
                <a:spcPct val="50000"/>
              </a:spcBef>
            </a:pPr>
            <a:r>
              <a:rPr lang="en-US" sz="2800" b="1" i="1" dirty="0">
                <a:solidFill>
                  <a:srgbClr val="C00000"/>
                </a:solidFill>
              </a:rPr>
              <a:t>Fault rate =15 / 20 = 0.75 (no. of faults / total no. of accesses) </a:t>
            </a:r>
          </a:p>
        </p:txBody>
      </p:sp>
      <p:grpSp>
        <p:nvGrpSpPr>
          <p:cNvPr id="2" name="Group 25"/>
          <p:cNvGrpSpPr/>
          <p:nvPr/>
        </p:nvGrpSpPr>
        <p:grpSpPr>
          <a:xfrm>
            <a:off x="609441" y="1905000"/>
            <a:ext cx="406294" cy="1143000"/>
            <a:chOff x="990600" y="3657600"/>
            <a:chExt cx="304800" cy="1143000"/>
          </a:xfrm>
        </p:grpSpPr>
        <p:sp>
          <p:nvSpPr>
            <p:cNvPr id="23" name="Rectangle 22"/>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7</a:t>
              </a:r>
            </a:p>
          </p:txBody>
        </p:sp>
        <p:sp>
          <p:nvSpPr>
            <p:cNvPr id="24" name="Rectangle 23"/>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sp>
          <p:nvSpPr>
            <p:cNvPr id="25" name="Rectangle 24"/>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grpSp>
      <p:grpSp>
        <p:nvGrpSpPr>
          <p:cNvPr id="3" name="Group 26"/>
          <p:cNvGrpSpPr/>
          <p:nvPr/>
        </p:nvGrpSpPr>
        <p:grpSpPr>
          <a:xfrm>
            <a:off x="1117309" y="1905000"/>
            <a:ext cx="406294" cy="1143000"/>
            <a:chOff x="990600" y="3657600"/>
            <a:chExt cx="304800" cy="1143000"/>
          </a:xfrm>
        </p:grpSpPr>
        <p:sp>
          <p:nvSpPr>
            <p:cNvPr id="28" name="Rectangle 27"/>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7</a:t>
              </a:r>
            </a:p>
          </p:txBody>
        </p:sp>
        <p:sp>
          <p:nvSpPr>
            <p:cNvPr id="29" name="Rectangle 28"/>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30" name="Rectangle 29"/>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grpSp>
      <p:grpSp>
        <p:nvGrpSpPr>
          <p:cNvPr id="6" name="Group 30"/>
          <p:cNvGrpSpPr/>
          <p:nvPr/>
        </p:nvGrpSpPr>
        <p:grpSpPr>
          <a:xfrm>
            <a:off x="1726750" y="1905000"/>
            <a:ext cx="406294" cy="1143000"/>
            <a:chOff x="990600" y="3657600"/>
            <a:chExt cx="304800" cy="1143000"/>
          </a:xfrm>
        </p:grpSpPr>
        <p:sp>
          <p:nvSpPr>
            <p:cNvPr id="32" name="Rectangle 31"/>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7</a:t>
              </a:r>
            </a:p>
          </p:txBody>
        </p:sp>
        <p:sp>
          <p:nvSpPr>
            <p:cNvPr id="33" name="Rectangle 32"/>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34" name="Rectangle 33"/>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grpSp>
      <p:grpSp>
        <p:nvGrpSpPr>
          <p:cNvPr id="7" name="Group 34"/>
          <p:cNvGrpSpPr/>
          <p:nvPr/>
        </p:nvGrpSpPr>
        <p:grpSpPr>
          <a:xfrm>
            <a:off x="2234618" y="1905000"/>
            <a:ext cx="406294" cy="1143000"/>
            <a:chOff x="990600" y="3657600"/>
            <a:chExt cx="304800" cy="1143000"/>
          </a:xfrm>
        </p:grpSpPr>
        <p:sp>
          <p:nvSpPr>
            <p:cNvPr id="36" name="Rectangle 35"/>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37" name="Rectangle 36"/>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sp>
          <p:nvSpPr>
            <p:cNvPr id="38" name="Rectangle 37"/>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grpSp>
      <p:grpSp>
        <p:nvGrpSpPr>
          <p:cNvPr id="8" name="Group 38"/>
          <p:cNvGrpSpPr/>
          <p:nvPr/>
        </p:nvGrpSpPr>
        <p:grpSpPr>
          <a:xfrm>
            <a:off x="3351927" y="1905000"/>
            <a:ext cx="406294" cy="1143000"/>
            <a:chOff x="990600" y="3657600"/>
            <a:chExt cx="304800" cy="1143000"/>
          </a:xfrm>
        </p:grpSpPr>
        <p:sp>
          <p:nvSpPr>
            <p:cNvPr id="40" name="Rectangle 39"/>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sp>
          <p:nvSpPr>
            <p:cNvPr id="41" name="Rectangle 40"/>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42" name="Rectangle 41"/>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grpSp>
      <p:grpSp>
        <p:nvGrpSpPr>
          <p:cNvPr id="9" name="Group 42"/>
          <p:cNvGrpSpPr/>
          <p:nvPr/>
        </p:nvGrpSpPr>
        <p:grpSpPr>
          <a:xfrm>
            <a:off x="3961368" y="1905000"/>
            <a:ext cx="406294" cy="1143000"/>
            <a:chOff x="990600" y="3657600"/>
            <a:chExt cx="304800" cy="1143000"/>
          </a:xfrm>
        </p:grpSpPr>
        <p:sp>
          <p:nvSpPr>
            <p:cNvPr id="44" name="Rectangle 43"/>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45" name="Rectangle 44"/>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sp>
          <p:nvSpPr>
            <p:cNvPr id="46" name="Rectangle 45"/>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grpSp>
      <p:grpSp>
        <p:nvGrpSpPr>
          <p:cNvPr id="10" name="Group 46"/>
          <p:cNvGrpSpPr/>
          <p:nvPr/>
        </p:nvGrpSpPr>
        <p:grpSpPr>
          <a:xfrm>
            <a:off x="4469236" y="1905000"/>
            <a:ext cx="406294" cy="1143000"/>
            <a:chOff x="990600" y="3657600"/>
            <a:chExt cx="304800" cy="1143000"/>
          </a:xfrm>
        </p:grpSpPr>
        <p:sp>
          <p:nvSpPr>
            <p:cNvPr id="48" name="Rectangle 47"/>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sp>
          <p:nvSpPr>
            <p:cNvPr id="49" name="Rectangle 48"/>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50" name="Rectangle 49"/>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4</a:t>
              </a:r>
            </a:p>
          </p:txBody>
        </p:sp>
      </p:grpSp>
      <p:grpSp>
        <p:nvGrpSpPr>
          <p:cNvPr id="11" name="Group 50"/>
          <p:cNvGrpSpPr/>
          <p:nvPr/>
        </p:nvGrpSpPr>
        <p:grpSpPr>
          <a:xfrm>
            <a:off x="4977104" y="1905000"/>
            <a:ext cx="406294" cy="1143000"/>
            <a:chOff x="990600" y="3657600"/>
            <a:chExt cx="304800" cy="1143000"/>
          </a:xfrm>
        </p:grpSpPr>
        <p:sp>
          <p:nvSpPr>
            <p:cNvPr id="52" name="Rectangle 51"/>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53" name="Rectangle 52"/>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4</a:t>
              </a:r>
            </a:p>
          </p:txBody>
        </p:sp>
        <p:sp>
          <p:nvSpPr>
            <p:cNvPr id="54" name="Rectangle 53"/>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grpSp>
      <p:grpSp>
        <p:nvGrpSpPr>
          <p:cNvPr id="12" name="Group 54"/>
          <p:cNvGrpSpPr/>
          <p:nvPr/>
        </p:nvGrpSpPr>
        <p:grpSpPr>
          <a:xfrm>
            <a:off x="5484971" y="1905000"/>
            <a:ext cx="406294" cy="1143000"/>
            <a:chOff x="990600" y="3657600"/>
            <a:chExt cx="304800" cy="1143000"/>
          </a:xfrm>
        </p:grpSpPr>
        <p:sp>
          <p:nvSpPr>
            <p:cNvPr id="56" name="Rectangle 55"/>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4</a:t>
              </a:r>
            </a:p>
          </p:txBody>
        </p:sp>
        <p:sp>
          <p:nvSpPr>
            <p:cNvPr id="57" name="Rectangle 56"/>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58" name="Rectangle 57"/>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grpSp>
      <p:grpSp>
        <p:nvGrpSpPr>
          <p:cNvPr id="13" name="Group 58"/>
          <p:cNvGrpSpPr/>
          <p:nvPr/>
        </p:nvGrpSpPr>
        <p:grpSpPr>
          <a:xfrm>
            <a:off x="5992839" y="1905000"/>
            <a:ext cx="406294" cy="1143000"/>
            <a:chOff x="990600" y="3657600"/>
            <a:chExt cx="304800" cy="1143000"/>
          </a:xfrm>
        </p:grpSpPr>
        <p:sp>
          <p:nvSpPr>
            <p:cNvPr id="60" name="Rectangle 59"/>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61" name="Rectangle 60"/>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sp>
          <p:nvSpPr>
            <p:cNvPr id="62" name="Rectangle 61"/>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grpSp>
      <p:grpSp>
        <p:nvGrpSpPr>
          <p:cNvPr id="14" name="Group 62"/>
          <p:cNvGrpSpPr/>
          <p:nvPr/>
        </p:nvGrpSpPr>
        <p:grpSpPr>
          <a:xfrm>
            <a:off x="7821163" y="1905000"/>
            <a:ext cx="406294" cy="1143000"/>
            <a:chOff x="990600" y="3657600"/>
            <a:chExt cx="304800" cy="1143000"/>
          </a:xfrm>
        </p:grpSpPr>
        <p:sp>
          <p:nvSpPr>
            <p:cNvPr id="64" name="Rectangle 63"/>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sp>
          <p:nvSpPr>
            <p:cNvPr id="65" name="Rectangle 64"/>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66" name="Rectangle 65"/>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grpSp>
      <p:grpSp>
        <p:nvGrpSpPr>
          <p:cNvPr id="15" name="Group 66"/>
          <p:cNvGrpSpPr/>
          <p:nvPr/>
        </p:nvGrpSpPr>
        <p:grpSpPr>
          <a:xfrm>
            <a:off x="8329031" y="1905000"/>
            <a:ext cx="406294" cy="1143000"/>
            <a:chOff x="990600" y="3657600"/>
            <a:chExt cx="304800" cy="1143000"/>
          </a:xfrm>
        </p:grpSpPr>
        <p:sp>
          <p:nvSpPr>
            <p:cNvPr id="68" name="Rectangle 67"/>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69" name="Rectangle 68"/>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sp>
          <p:nvSpPr>
            <p:cNvPr id="70" name="Rectangle 69"/>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grpSp>
      <p:grpSp>
        <p:nvGrpSpPr>
          <p:cNvPr id="16" name="Group 70"/>
          <p:cNvGrpSpPr/>
          <p:nvPr/>
        </p:nvGrpSpPr>
        <p:grpSpPr>
          <a:xfrm>
            <a:off x="9954207" y="1905000"/>
            <a:ext cx="406294" cy="1143000"/>
            <a:chOff x="990600" y="3657600"/>
            <a:chExt cx="304800" cy="1143000"/>
          </a:xfrm>
        </p:grpSpPr>
        <p:sp>
          <p:nvSpPr>
            <p:cNvPr id="72" name="Rectangle 71"/>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sp>
          <p:nvSpPr>
            <p:cNvPr id="73" name="Rectangle 72"/>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74" name="Rectangle 73"/>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7</a:t>
              </a:r>
            </a:p>
          </p:txBody>
        </p:sp>
      </p:grpSp>
      <p:grpSp>
        <p:nvGrpSpPr>
          <p:cNvPr id="17" name="Group 74"/>
          <p:cNvGrpSpPr/>
          <p:nvPr/>
        </p:nvGrpSpPr>
        <p:grpSpPr>
          <a:xfrm>
            <a:off x="10462075" y="1905000"/>
            <a:ext cx="406294" cy="1143000"/>
            <a:chOff x="990600" y="3657600"/>
            <a:chExt cx="304800" cy="1143000"/>
          </a:xfrm>
        </p:grpSpPr>
        <p:sp>
          <p:nvSpPr>
            <p:cNvPr id="76" name="Rectangle 75"/>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77" name="Rectangle 76"/>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7</a:t>
              </a:r>
            </a:p>
          </p:txBody>
        </p:sp>
        <p:sp>
          <p:nvSpPr>
            <p:cNvPr id="78" name="Rectangle 77"/>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grpSp>
      <p:grpSp>
        <p:nvGrpSpPr>
          <p:cNvPr id="18" name="Group 78"/>
          <p:cNvGrpSpPr/>
          <p:nvPr/>
        </p:nvGrpSpPr>
        <p:grpSpPr>
          <a:xfrm>
            <a:off x="10969943" y="1905000"/>
            <a:ext cx="406294" cy="1143000"/>
            <a:chOff x="990600" y="3657600"/>
            <a:chExt cx="304800" cy="1143000"/>
          </a:xfrm>
        </p:grpSpPr>
        <p:sp>
          <p:nvSpPr>
            <p:cNvPr id="80" name="Rectangle 79"/>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7</a:t>
              </a:r>
            </a:p>
          </p:txBody>
        </p:sp>
        <p:sp>
          <p:nvSpPr>
            <p:cNvPr id="81" name="Rectangle 80"/>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82" name="Rectangle 81"/>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1">
                                            <p:txEl>
                                              <p:pRg st="0" end="0"/>
                                            </p:txEl>
                                          </p:spTgt>
                                        </p:tgtEl>
                                        <p:attrNameLst>
                                          <p:attrName>style.visibility</p:attrName>
                                        </p:attrNameLst>
                                      </p:cBhvr>
                                      <p:to>
                                        <p:strVal val="visible"/>
                                      </p:to>
                                    </p:set>
                                    <p:anim calcmode="lin" valueType="num">
                                      <p:cBhvr additive="base">
                                        <p:cTn id="9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21">
                                            <p:txEl>
                                              <p:pRg st="1" end="1"/>
                                            </p:txEl>
                                          </p:spTgt>
                                        </p:tgtEl>
                                        <p:attrNameLst>
                                          <p:attrName>style.visibility</p:attrName>
                                        </p:attrNameLst>
                                      </p:cBhvr>
                                      <p:to>
                                        <p:strVal val="visible"/>
                                      </p:to>
                                    </p:set>
                                    <p:anim calcmode="lin" valueType="num">
                                      <p:cBhvr additive="base">
                                        <p:cTn id="101"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0"/>
            <a:ext cx="9601200" cy="1143000"/>
          </a:xfrm>
        </p:spPr>
        <p:txBody>
          <a:bodyPr>
            <a:noAutofit/>
          </a:bodyPr>
          <a:lstStyle/>
          <a:p>
            <a:pPr algn="ctr"/>
            <a:r>
              <a:rPr lang="en-US" sz="3600" dirty="0">
                <a:solidFill>
                  <a:srgbClr val="3399FF"/>
                </a:solidFill>
              </a:rPr>
              <a:t>First-In-First-Out (FIFO) Algorithm</a:t>
            </a:r>
          </a:p>
        </p:txBody>
      </p:sp>
      <p:sp>
        <p:nvSpPr>
          <p:cNvPr id="3" name="Content Placeholder 2"/>
          <p:cNvSpPr>
            <a:spLocks noGrp="1"/>
          </p:cNvSpPr>
          <p:nvPr>
            <p:ph sz="half" idx="1"/>
          </p:nvPr>
        </p:nvSpPr>
        <p:spPr>
          <a:xfrm>
            <a:off x="227012" y="1828800"/>
            <a:ext cx="5940554" cy="4191000"/>
          </a:xfrm>
        </p:spPr>
        <p:txBody>
          <a:bodyPr>
            <a:noAutofit/>
          </a:bodyPr>
          <a:lstStyle/>
          <a:p>
            <a:r>
              <a:rPr lang="en-US" sz="2600" dirty="0">
                <a:solidFill>
                  <a:schemeClr val="accent3">
                    <a:lumMod val="75000"/>
                  </a:schemeClr>
                </a:solidFill>
                <a:cs typeface="Times New Roman" pitchFamily="18" charset="0"/>
              </a:rPr>
              <a:t>Reference String – </a:t>
            </a:r>
            <a:r>
              <a:rPr lang="en-US" sz="2600" dirty="0">
                <a:solidFill>
                  <a:srgbClr val="C00000"/>
                </a:solidFill>
                <a:cs typeface="Times New Roman" pitchFamily="18" charset="0"/>
              </a:rPr>
              <a:t>3 frames</a:t>
            </a:r>
          </a:p>
          <a:p>
            <a:r>
              <a:rPr lang="en-US" sz="2600" dirty="0">
                <a:solidFill>
                  <a:schemeClr val="accent3">
                    <a:lumMod val="75000"/>
                  </a:schemeClr>
                </a:solidFill>
                <a:cs typeface="Times New Roman" pitchFamily="18" charset="0"/>
              </a:rPr>
              <a:t>1,  2,  3,  4,  1,  2,  5,  1,  2,  3,  4,  5</a:t>
            </a:r>
          </a:p>
          <a:p>
            <a:pPr>
              <a:buNone/>
            </a:pPr>
            <a:r>
              <a:rPr lang="en-US" sz="2600" dirty="0">
                <a:solidFill>
                  <a:schemeClr val="accent3">
                    <a:lumMod val="75000"/>
                  </a:schemeClr>
                </a:solidFill>
                <a:cs typeface="Times New Roman" pitchFamily="18" charset="0"/>
              </a:rPr>
              <a:t>   </a:t>
            </a:r>
          </a:p>
          <a:p>
            <a:endParaRPr lang="en-US" sz="2600" dirty="0">
              <a:solidFill>
                <a:schemeClr val="accent3">
                  <a:lumMod val="75000"/>
                </a:schemeClr>
              </a:solidFill>
              <a:cs typeface="Times New Roman" pitchFamily="18" charset="0"/>
            </a:endParaRPr>
          </a:p>
          <a:p>
            <a:endParaRPr lang="en-US" sz="2600" dirty="0">
              <a:solidFill>
                <a:schemeClr val="accent3">
                  <a:lumMod val="75000"/>
                </a:schemeClr>
              </a:solidFill>
              <a:cs typeface="Times New Roman" pitchFamily="18" charset="0"/>
            </a:endParaRPr>
          </a:p>
          <a:p>
            <a:r>
              <a:rPr lang="en-US" sz="2600" dirty="0">
                <a:solidFill>
                  <a:srgbClr val="C00000"/>
                </a:solidFill>
                <a:cs typeface="Times New Roman" pitchFamily="18" charset="0"/>
              </a:rPr>
              <a:t>Number of page faults = 9</a:t>
            </a:r>
          </a:p>
          <a:p>
            <a:endParaRPr lang="en-US" sz="2600" dirty="0">
              <a:solidFill>
                <a:schemeClr val="accent3">
                  <a:lumMod val="75000"/>
                </a:schemeClr>
              </a:solidFill>
              <a:cs typeface="Times New Roman" pitchFamily="18" charset="0"/>
            </a:endParaRPr>
          </a:p>
          <a:p>
            <a:pPr>
              <a:buNone/>
            </a:pPr>
            <a:endParaRPr lang="en-US" sz="2600" dirty="0">
              <a:solidFill>
                <a:schemeClr val="accent3">
                  <a:lumMod val="75000"/>
                </a:schemeClr>
              </a:solidFill>
              <a:cs typeface="Times New Roman" pitchFamily="18" charset="0"/>
            </a:endParaRPr>
          </a:p>
        </p:txBody>
      </p:sp>
      <p:sp>
        <p:nvSpPr>
          <p:cNvPr id="9" name="Rectangle 8"/>
          <p:cNvSpPr/>
          <p:nvPr/>
        </p:nvSpPr>
        <p:spPr>
          <a:xfrm>
            <a:off x="455612" y="5867400"/>
            <a:ext cx="11430000" cy="892552"/>
          </a:xfrm>
          <a:prstGeom prst="rect">
            <a:avLst/>
          </a:prstGeom>
        </p:spPr>
        <p:txBody>
          <a:bodyPr wrap="square">
            <a:spAutoFit/>
          </a:bodyPr>
          <a:lstStyle/>
          <a:p>
            <a:r>
              <a:rPr lang="en-US" sz="2600" dirty="0" err="1">
                <a:solidFill>
                  <a:srgbClr val="C00000"/>
                </a:solidFill>
                <a:cs typeface="Times New Roman" pitchFamily="18" charset="0"/>
              </a:rPr>
              <a:t>Belady’s</a:t>
            </a:r>
            <a:r>
              <a:rPr lang="en-US" sz="2600" dirty="0">
                <a:solidFill>
                  <a:srgbClr val="C00000"/>
                </a:solidFill>
                <a:cs typeface="Times New Roman" pitchFamily="18" charset="0"/>
              </a:rPr>
              <a:t> anomaly </a:t>
            </a:r>
            <a:r>
              <a:rPr lang="en-US" sz="2600" dirty="0">
                <a:solidFill>
                  <a:schemeClr val="accent3">
                    <a:lumMod val="75000"/>
                  </a:schemeClr>
                </a:solidFill>
                <a:cs typeface="Times New Roman" pitchFamily="18" charset="0"/>
              </a:rPr>
              <a:t>: page fault may increase as the no. of allocated frames increases.</a:t>
            </a:r>
          </a:p>
        </p:txBody>
      </p:sp>
      <p:grpSp>
        <p:nvGrpSpPr>
          <p:cNvPr id="10" name="Group 25"/>
          <p:cNvGrpSpPr/>
          <p:nvPr/>
        </p:nvGrpSpPr>
        <p:grpSpPr>
          <a:xfrm>
            <a:off x="455612" y="2895600"/>
            <a:ext cx="202909" cy="1143000"/>
            <a:chOff x="990600" y="3657600"/>
            <a:chExt cx="304800" cy="1143000"/>
          </a:xfrm>
        </p:grpSpPr>
        <p:sp>
          <p:nvSpPr>
            <p:cNvPr id="11" name="Rectangle 10"/>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sp>
          <p:nvSpPr>
            <p:cNvPr id="12" name="Rectangle 11"/>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sp>
          <p:nvSpPr>
            <p:cNvPr id="13" name="Rectangle 12"/>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grpSp>
      <p:grpSp>
        <p:nvGrpSpPr>
          <p:cNvPr id="14" name="Group 26"/>
          <p:cNvGrpSpPr/>
          <p:nvPr/>
        </p:nvGrpSpPr>
        <p:grpSpPr>
          <a:xfrm>
            <a:off x="836612" y="2895600"/>
            <a:ext cx="228441" cy="1143000"/>
            <a:chOff x="990600" y="3657600"/>
            <a:chExt cx="304800" cy="1143000"/>
          </a:xfrm>
        </p:grpSpPr>
        <p:sp>
          <p:nvSpPr>
            <p:cNvPr id="15" name="Rectangle 14"/>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sp>
          <p:nvSpPr>
            <p:cNvPr id="16" name="Rectangle 15"/>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17" name="Rectangle 16"/>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grpSp>
      <p:grpSp>
        <p:nvGrpSpPr>
          <p:cNvPr id="18" name="Group 30"/>
          <p:cNvGrpSpPr/>
          <p:nvPr/>
        </p:nvGrpSpPr>
        <p:grpSpPr>
          <a:xfrm>
            <a:off x="1293812" y="2895600"/>
            <a:ext cx="228600" cy="1143000"/>
            <a:chOff x="990600" y="3657600"/>
            <a:chExt cx="304800" cy="1143000"/>
          </a:xfrm>
        </p:grpSpPr>
        <p:sp>
          <p:nvSpPr>
            <p:cNvPr id="19" name="Rectangle 18"/>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sp>
          <p:nvSpPr>
            <p:cNvPr id="20" name="Rectangle 19"/>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21" name="Rectangle 20"/>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grpSp>
      <p:grpSp>
        <p:nvGrpSpPr>
          <p:cNvPr id="22" name="Group 34"/>
          <p:cNvGrpSpPr/>
          <p:nvPr/>
        </p:nvGrpSpPr>
        <p:grpSpPr>
          <a:xfrm>
            <a:off x="2132012" y="2895600"/>
            <a:ext cx="228600" cy="1143000"/>
            <a:chOff x="990600" y="3657600"/>
            <a:chExt cx="304800" cy="1143000"/>
          </a:xfrm>
        </p:grpSpPr>
        <p:sp>
          <p:nvSpPr>
            <p:cNvPr id="23" name="Rectangle 22"/>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sp>
          <p:nvSpPr>
            <p:cNvPr id="24" name="Rectangle 23"/>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4</a:t>
              </a:r>
            </a:p>
          </p:txBody>
        </p:sp>
        <p:sp>
          <p:nvSpPr>
            <p:cNvPr id="25" name="Rectangle 24"/>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grpSp>
      <p:grpSp>
        <p:nvGrpSpPr>
          <p:cNvPr id="26" name="Group 38"/>
          <p:cNvGrpSpPr/>
          <p:nvPr/>
        </p:nvGrpSpPr>
        <p:grpSpPr>
          <a:xfrm>
            <a:off x="2537989" y="2895600"/>
            <a:ext cx="279823" cy="1143000"/>
            <a:chOff x="990600" y="3657600"/>
            <a:chExt cx="304800" cy="1143000"/>
          </a:xfrm>
        </p:grpSpPr>
        <p:sp>
          <p:nvSpPr>
            <p:cNvPr id="27" name="Rectangle 26"/>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4</a:t>
              </a:r>
            </a:p>
          </p:txBody>
        </p:sp>
        <p:sp>
          <p:nvSpPr>
            <p:cNvPr id="28" name="Rectangle 27"/>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sp>
          <p:nvSpPr>
            <p:cNvPr id="29" name="Rectangle 28"/>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grpSp>
      <p:grpSp>
        <p:nvGrpSpPr>
          <p:cNvPr id="38" name="Group 30"/>
          <p:cNvGrpSpPr/>
          <p:nvPr/>
        </p:nvGrpSpPr>
        <p:grpSpPr>
          <a:xfrm>
            <a:off x="1674812" y="2895600"/>
            <a:ext cx="228600" cy="1143000"/>
            <a:chOff x="990600" y="3657600"/>
            <a:chExt cx="304800" cy="1143000"/>
          </a:xfrm>
        </p:grpSpPr>
        <p:sp>
          <p:nvSpPr>
            <p:cNvPr id="39" name="Rectangle 38"/>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40" name="Rectangle 39"/>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sp>
          <p:nvSpPr>
            <p:cNvPr id="41" name="Rectangle 40"/>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4</a:t>
              </a:r>
            </a:p>
          </p:txBody>
        </p:sp>
      </p:grpSp>
      <p:grpSp>
        <p:nvGrpSpPr>
          <p:cNvPr id="42" name="Group 38"/>
          <p:cNvGrpSpPr/>
          <p:nvPr/>
        </p:nvGrpSpPr>
        <p:grpSpPr>
          <a:xfrm>
            <a:off x="2970212" y="2895600"/>
            <a:ext cx="279823" cy="1143000"/>
            <a:chOff x="990600" y="3657600"/>
            <a:chExt cx="304800" cy="1143000"/>
          </a:xfrm>
        </p:grpSpPr>
        <p:sp>
          <p:nvSpPr>
            <p:cNvPr id="43" name="Rectangle 42"/>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sp>
          <p:nvSpPr>
            <p:cNvPr id="44" name="Rectangle 43"/>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45" name="Rectangle 44"/>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5</a:t>
              </a:r>
            </a:p>
          </p:txBody>
        </p:sp>
      </p:grpSp>
      <p:grpSp>
        <p:nvGrpSpPr>
          <p:cNvPr id="46" name="Group 38"/>
          <p:cNvGrpSpPr/>
          <p:nvPr/>
        </p:nvGrpSpPr>
        <p:grpSpPr>
          <a:xfrm>
            <a:off x="4189412" y="2895600"/>
            <a:ext cx="279823" cy="1143000"/>
            <a:chOff x="990600" y="3657600"/>
            <a:chExt cx="304800" cy="1143000"/>
          </a:xfrm>
        </p:grpSpPr>
        <p:sp>
          <p:nvSpPr>
            <p:cNvPr id="47" name="Rectangle 46"/>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48" name="Rectangle 47"/>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5</a:t>
              </a:r>
            </a:p>
          </p:txBody>
        </p:sp>
        <p:sp>
          <p:nvSpPr>
            <p:cNvPr id="49" name="Rectangle 48"/>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grpSp>
      <p:grpSp>
        <p:nvGrpSpPr>
          <p:cNvPr id="50" name="Group 38"/>
          <p:cNvGrpSpPr/>
          <p:nvPr/>
        </p:nvGrpSpPr>
        <p:grpSpPr>
          <a:xfrm>
            <a:off x="4646612" y="2895600"/>
            <a:ext cx="279823" cy="1143000"/>
            <a:chOff x="990600" y="3657600"/>
            <a:chExt cx="304800" cy="1143000"/>
          </a:xfrm>
        </p:grpSpPr>
        <p:sp>
          <p:nvSpPr>
            <p:cNvPr id="51" name="Rectangle 50"/>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5</a:t>
              </a:r>
            </a:p>
          </p:txBody>
        </p:sp>
        <p:sp>
          <p:nvSpPr>
            <p:cNvPr id="52" name="Rectangle 51"/>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sp>
          <p:nvSpPr>
            <p:cNvPr id="53" name="Rectangle 52"/>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4</a:t>
              </a:r>
            </a:p>
          </p:txBody>
        </p:sp>
      </p:grpSp>
      <p:sp>
        <p:nvSpPr>
          <p:cNvPr id="54" name="Content Placeholder 2"/>
          <p:cNvSpPr txBox="1">
            <a:spLocks/>
          </p:cNvSpPr>
          <p:nvPr/>
        </p:nvSpPr>
        <p:spPr>
          <a:xfrm>
            <a:off x="6248271" y="1752600"/>
            <a:ext cx="5940554" cy="4191000"/>
          </a:xfrm>
          <a:prstGeom prst="rect">
            <a:avLst/>
          </a:prstGeom>
        </p:spPr>
        <p:txBody>
          <a:bodyPr vert="horz" lIns="91440" tIns="45720" rIns="91440" bIns="45720" rtlCol="0">
            <a:noAutofit/>
          </a:bodyPr>
          <a:lstStyle/>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chemeClr val="accent3">
                    <a:lumMod val="75000"/>
                  </a:schemeClr>
                </a:solidFill>
                <a:effectLst/>
                <a:uLnTx/>
                <a:uFillTx/>
                <a:latin typeface="+mn-lt"/>
                <a:ea typeface="+mn-ea"/>
                <a:cs typeface="Times New Roman" pitchFamily="18" charset="0"/>
              </a:rPr>
              <a:t>Reference String – </a:t>
            </a:r>
            <a:r>
              <a:rPr kumimoji="0" lang="en-US" sz="2600" b="0" i="0" u="none" strike="noStrike" kern="1200" cap="none" spc="0" normalizeH="0" baseline="0" noProof="0" dirty="0">
                <a:ln>
                  <a:noFill/>
                </a:ln>
                <a:solidFill>
                  <a:srgbClr val="C00000"/>
                </a:solidFill>
                <a:effectLst/>
                <a:uLnTx/>
                <a:uFillTx/>
                <a:latin typeface="+mn-lt"/>
                <a:ea typeface="+mn-ea"/>
                <a:cs typeface="Times New Roman" pitchFamily="18" charset="0"/>
              </a:rPr>
              <a:t>4 frames</a:t>
            </a:r>
          </a:p>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chemeClr val="accent3">
                    <a:lumMod val="75000"/>
                  </a:schemeClr>
                </a:solidFill>
                <a:effectLst/>
                <a:uLnTx/>
                <a:uFillTx/>
                <a:latin typeface="+mn-lt"/>
                <a:ea typeface="+mn-ea"/>
                <a:cs typeface="Times New Roman" pitchFamily="18" charset="0"/>
              </a:rPr>
              <a:t>1,  2,  3,  4,  1,  2,  5,  1,  2,  3,  4,  5</a:t>
            </a:r>
          </a:p>
          <a:p>
            <a:pPr marL="223838" marR="0" lvl="0" indent="-223838" algn="l" defTabSz="914400" rtl="0" eaLnBrk="1" fontAlgn="auto" latinLnBrk="0" hangingPunct="1">
              <a:lnSpc>
                <a:spcPct val="90000"/>
              </a:lnSpc>
              <a:spcBef>
                <a:spcPts val="1800"/>
              </a:spcBef>
              <a:spcAft>
                <a:spcPts val="0"/>
              </a:spcAft>
              <a:buClrTx/>
              <a:buSzTx/>
              <a:buFont typeface="Arial" pitchFamily="34" charset="0"/>
              <a:buNone/>
              <a:tabLst/>
              <a:defRPr/>
            </a:pPr>
            <a:r>
              <a:rPr kumimoji="0" lang="en-US" sz="2600" b="0" i="0" u="none" strike="noStrike" kern="1200" cap="none" spc="0" normalizeH="0" baseline="0" noProof="0" dirty="0">
                <a:ln>
                  <a:noFill/>
                </a:ln>
                <a:solidFill>
                  <a:schemeClr val="accent3">
                    <a:lumMod val="75000"/>
                  </a:schemeClr>
                </a:solidFill>
                <a:effectLst/>
                <a:uLnTx/>
                <a:uFillTx/>
                <a:latin typeface="+mn-lt"/>
                <a:ea typeface="+mn-ea"/>
                <a:cs typeface="Times New Roman" pitchFamily="18" charset="0"/>
              </a:rPr>
              <a:t>   </a:t>
            </a:r>
          </a:p>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chemeClr val="accent3">
                  <a:lumMod val="75000"/>
                </a:schemeClr>
              </a:solidFill>
              <a:effectLst/>
              <a:uLnTx/>
              <a:uFillTx/>
              <a:latin typeface="+mn-lt"/>
              <a:ea typeface="+mn-ea"/>
              <a:cs typeface="Times New Roman" pitchFamily="18" charset="0"/>
            </a:endParaRPr>
          </a:p>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chemeClr val="accent3">
                  <a:lumMod val="75000"/>
                </a:schemeClr>
              </a:solidFill>
              <a:effectLst/>
              <a:uLnTx/>
              <a:uFillTx/>
              <a:latin typeface="+mn-lt"/>
              <a:ea typeface="+mn-ea"/>
              <a:cs typeface="Times New Roman" pitchFamily="18" charset="0"/>
            </a:endParaRPr>
          </a:p>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C00000"/>
                </a:solidFill>
                <a:effectLst/>
                <a:uLnTx/>
                <a:uFillTx/>
                <a:latin typeface="+mn-lt"/>
                <a:ea typeface="+mn-ea"/>
                <a:cs typeface="Times New Roman" pitchFamily="18" charset="0"/>
              </a:rPr>
              <a:t>Number of page faults = 10</a:t>
            </a:r>
          </a:p>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chemeClr val="accent3">
                  <a:lumMod val="75000"/>
                </a:schemeClr>
              </a:solidFill>
              <a:effectLst/>
              <a:uLnTx/>
              <a:uFillTx/>
              <a:latin typeface="+mn-lt"/>
              <a:ea typeface="+mn-ea"/>
              <a:cs typeface="Times New Roman" pitchFamily="18" charset="0"/>
            </a:endParaRPr>
          </a:p>
          <a:p>
            <a:pPr marL="223838" marR="0" lvl="0" indent="-223838" algn="l" defTabSz="914400" rtl="0" eaLnBrk="1" fontAlgn="auto" latinLnBrk="0" hangingPunct="1">
              <a:lnSpc>
                <a:spcPct val="90000"/>
              </a:lnSpc>
              <a:spcBef>
                <a:spcPts val="1800"/>
              </a:spcBef>
              <a:spcAft>
                <a:spcPts val="0"/>
              </a:spcAft>
              <a:buClrTx/>
              <a:buSzTx/>
              <a:buFont typeface="Arial" pitchFamily="34" charset="0"/>
              <a:buNone/>
              <a:tabLst/>
              <a:defRPr/>
            </a:pPr>
            <a:endParaRPr kumimoji="0" lang="en-US" sz="2600" b="0" i="0" u="none" strike="noStrike" kern="1200" cap="none" spc="0" normalizeH="0" baseline="0" noProof="0" dirty="0">
              <a:ln>
                <a:noFill/>
              </a:ln>
              <a:solidFill>
                <a:schemeClr val="accent3">
                  <a:lumMod val="75000"/>
                </a:schemeClr>
              </a:solidFill>
              <a:effectLst/>
              <a:uLnTx/>
              <a:uFillTx/>
              <a:latin typeface="+mn-lt"/>
              <a:ea typeface="+mn-ea"/>
              <a:cs typeface="Times New Roman" pitchFamily="18" charset="0"/>
            </a:endParaRPr>
          </a:p>
        </p:txBody>
      </p:sp>
      <p:grpSp>
        <p:nvGrpSpPr>
          <p:cNvPr id="92" name="Group 91"/>
          <p:cNvGrpSpPr/>
          <p:nvPr/>
        </p:nvGrpSpPr>
        <p:grpSpPr>
          <a:xfrm>
            <a:off x="6704012" y="2971800"/>
            <a:ext cx="202909" cy="1524000"/>
            <a:chOff x="6704012" y="2971800"/>
            <a:chExt cx="202909" cy="1524000"/>
          </a:xfrm>
        </p:grpSpPr>
        <p:grpSp>
          <p:nvGrpSpPr>
            <p:cNvPr id="55" name="Group 25"/>
            <p:cNvGrpSpPr/>
            <p:nvPr/>
          </p:nvGrpSpPr>
          <p:grpSpPr>
            <a:xfrm>
              <a:off x="6704012" y="2971800"/>
              <a:ext cx="202909" cy="1143000"/>
              <a:chOff x="990600" y="3657600"/>
              <a:chExt cx="304800" cy="1143000"/>
            </a:xfrm>
          </p:grpSpPr>
          <p:sp>
            <p:nvSpPr>
              <p:cNvPr id="56" name="Rectangle 55"/>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sp>
            <p:nvSpPr>
              <p:cNvPr id="57" name="Rectangle 56"/>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sp>
            <p:nvSpPr>
              <p:cNvPr id="58" name="Rectangle 57"/>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grpSp>
        <p:sp>
          <p:nvSpPr>
            <p:cNvPr id="91" name="Rectangle 90"/>
            <p:cNvSpPr/>
            <p:nvPr/>
          </p:nvSpPr>
          <p:spPr>
            <a:xfrm>
              <a:off x="6704012" y="4114800"/>
              <a:ext cx="202909"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grpSp>
      <p:grpSp>
        <p:nvGrpSpPr>
          <p:cNvPr id="93" name="Group 92"/>
          <p:cNvGrpSpPr/>
          <p:nvPr/>
        </p:nvGrpSpPr>
        <p:grpSpPr>
          <a:xfrm>
            <a:off x="7085012" y="2971800"/>
            <a:ext cx="202909" cy="1524000"/>
            <a:chOff x="6704012" y="2971800"/>
            <a:chExt cx="202909" cy="1524000"/>
          </a:xfrm>
        </p:grpSpPr>
        <p:grpSp>
          <p:nvGrpSpPr>
            <p:cNvPr id="94" name="Group 25"/>
            <p:cNvGrpSpPr/>
            <p:nvPr/>
          </p:nvGrpSpPr>
          <p:grpSpPr>
            <a:xfrm>
              <a:off x="6704012" y="2971800"/>
              <a:ext cx="202909" cy="1143000"/>
              <a:chOff x="990600" y="3657600"/>
              <a:chExt cx="304800" cy="1143000"/>
            </a:xfrm>
          </p:grpSpPr>
          <p:sp>
            <p:nvSpPr>
              <p:cNvPr id="96" name="Rectangle 95"/>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sp>
            <p:nvSpPr>
              <p:cNvPr id="97" name="Rectangle 96"/>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98" name="Rectangle 97"/>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grpSp>
        <p:sp>
          <p:nvSpPr>
            <p:cNvPr id="95" name="Rectangle 94"/>
            <p:cNvSpPr/>
            <p:nvPr/>
          </p:nvSpPr>
          <p:spPr>
            <a:xfrm>
              <a:off x="6704012" y="4114800"/>
              <a:ext cx="202909"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grpSp>
      <p:grpSp>
        <p:nvGrpSpPr>
          <p:cNvPr id="99" name="Group 98"/>
          <p:cNvGrpSpPr/>
          <p:nvPr/>
        </p:nvGrpSpPr>
        <p:grpSpPr>
          <a:xfrm>
            <a:off x="7542212" y="2971800"/>
            <a:ext cx="202909" cy="1524000"/>
            <a:chOff x="6704012" y="2971800"/>
            <a:chExt cx="202909" cy="1524000"/>
          </a:xfrm>
        </p:grpSpPr>
        <p:grpSp>
          <p:nvGrpSpPr>
            <p:cNvPr id="100" name="Group 25"/>
            <p:cNvGrpSpPr/>
            <p:nvPr/>
          </p:nvGrpSpPr>
          <p:grpSpPr>
            <a:xfrm>
              <a:off x="6704012" y="2971800"/>
              <a:ext cx="202909" cy="1143000"/>
              <a:chOff x="990600" y="3657600"/>
              <a:chExt cx="304800" cy="1143000"/>
            </a:xfrm>
          </p:grpSpPr>
          <p:sp>
            <p:nvSpPr>
              <p:cNvPr id="102" name="Rectangle 101"/>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sp>
            <p:nvSpPr>
              <p:cNvPr id="103" name="Rectangle 102"/>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104" name="Rectangle 103"/>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grpSp>
        <p:sp>
          <p:nvSpPr>
            <p:cNvPr id="101" name="Rectangle 100"/>
            <p:cNvSpPr/>
            <p:nvPr/>
          </p:nvSpPr>
          <p:spPr>
            <a:xfrm>
              <a:off x="6704012" y="4114800"/>
              <a:ext cx="202909"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grpSp>
      <p:grpSp>
        <p:nvGrpSpPr>
          <p:cNvPr id="106" name="Group 105"/>
          <p:cNvGrpSpPr/>
          <p:nvPr/>
        </p:nvGrpSpPr>
        <p:grpSpPr>
          <a:xfrm>
            <a:off x="7923212" y="2971800"/>
            <a:ext cx="202909" cy="1524000"/>
            <a:chOff x="6704012" y="2971800"/>
            <a:chExt cx="202909" cy="1524000"/>
          </a:xfrm>
        </p:grpSpPr>
        <p:grpSp>
          <p:nvGrpSpPr>
            <p:cNvPr id="107" name="Group 25"/>
            <p:cNvGrpSpPr/>
            <p:nvPr/>
          </p:nvGrpSpPr>
          <p:grpSpPr>
            <a:xfrm>
              <a:off x="6704012" y="2971800"/>
              <a:ext cx="202909" cy="1143000"/>
              <a:chOff x="990600" y="3657600"/>
              <a:chExt cx="304800" cy="1143000"/>
            </a:xfrm>
          </p:grpSpPr>
          <p:sp>
            <p:nvSpPr>
              <p:cNvPr id="109" name="Rectangle 108"/>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sp>
            <p:nvSpPr>
              <p:cNvPr id="110" name="Rectangle 109"/>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111" name="Rectangle 110"/>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grpSp>
        <p:sp>
          <p:nvSpPr>
            <p:cNvPr id="108" name="Rectangle 107"/>
            <p:cNvSpPr/>
            <p:nvPr/>
          </p:nvSpPr>
          <p:spPr>
            <a:xfrm>
              <a:off x="6704012" y="4114800"/>
              <a:ext cx="202909"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4</a:t>
              </a:r>
            </a:p>
          </p:txBody>
        </p:sp>
      </p:grpSp>
      <p:grpSp>
        <p:nvGrpSpPr>
          <p:cNvPr id="112" name="Group 111"/>
          <p:cNvGrpSpPr/>
          <p:nvPr/>
        </p:nvGrpSpPr>
        <p:grpSpPr>
          <a:xfrm>
            <a:off x="9218612" y="2971800"/>
            <a:ext cx="202909" cy="1524000"/>
            <a:chOff x="6704012" y="2971800"/>
            <a:chExt cx="202909" cy="1524000"/>
          </a:xfrm>
        </p:grpSpPr>
        <p:grpSp>
          <p:nvGrpSpPr>
            <p:cNvPr id="113" name="Group 25"/>
            <p:cNvGrpSpPr/>
            <p:nvPr/>
          </p:nvGrpSpPr>
          <p:grpSpPr>
            <a:xfrm>
              <a:off x="6704012" y="2971800"/>
              <a:ext cx="202909" cy="1143000"/>
              <a:chOff x="990600" y="3657600"/>
              <a:chExt cx="304800" cy="1143000"/>
            </a:xfrm>
          </p:grpSpPr>
          <p:sp>
            <p:nvSpPr>
              <p:cNvPr id="115" name="Rectangle 114"/>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116" name="Rectangle 115"/>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sp>
            <p:nvSpPr>
              <p:cNvPr id="117" name="Rectangle 116"/>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4</a:t>
                </a:r>
              </a:p>
            </p:txBody>
          </p:sp>
        </p:grpSp>
        <p:sp>
          <p:nvSpPr>
            <p:cNvPr id="114" name="Rectangle 113"/>
            <p:cNvSpPr/>
            <p:nvPr/>
          </p:nvSpPr>
          <p:spPr>
            <a:xfrm>
              <a:off x="6704012" y="4114800"/>
              <a:ext cx="202909"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5</a:t>
              </a:r>
            </a:p>
          </p:txBody>
        </p:sp>
      </p:grpSp>
      <p:grpSp>
        <p:nvGrpSpPr>
          <p:cNvPr id="118" name="Group 117"/>
          <p:cNvGrpSpPr/>
          <p:nvPr/>
        </p:nvGrpSpPr>
        <p:grpSpPr>
          <a:xfrm>
            <a:off x="9675812" y="2971800"/>
            <a:ext cx="202909" cy="1524000"/>
            <a:chOff x="6704012" y="2971800"/>
            <a:chExt cx="202909" cy="1524000"/>
          </a:xfrm>
        </p:grpSpPr>
        <p:grpSp>
          <p:nvGrpSpPr>
            <p:cNvPr id="119" name="Group 25"/>
            <p:cNvGrpSpPr/>
            <p:nvPr/>
          </p:nvGrpSpPr>
          <p:grpSpPr>
            <a:xfrm>
              <a:off x="6704012" y="2971800"/>
              <a:ext cx="202909" cy="1143000"/>
              <a:chOff x="990600" y="3657600"/>
              <a:chExt cx="304800" cy="1143000"/>
            </a:xfrm>
          </p:grpSpPr>
          <p:sp>
            <p:nvSpPr>
              <p:cNvPr id="121" name="Rectangle 120"/>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sp>
            <p:nvSpPr>
              <p:cNvPr id="122" name="Rectangle 121"/>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4</a:t>
                </a:r>
              </a:p>
            </p:txBody>
          </p:sp>
          <p:sp>
            <p:nvSpPr>
              <p:cNvPr id="123" name="Rectangle 122"/>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5</a:t>
                </a:r>
              </a:p>
            </p:txBody>
          </p:sp>
        </p:grpSp>
        <p:sp>
          <p:nvSpPr>
            <p:cNvPr id="120" name="Rectangle 119"/>
            <p:cNvSpPr/>
            <p:nvPr/>
          </p:nvSpPr>
          <p:spPr>
            <a:xfrm>
              <a:off x="6704012" y="4114800"/>
              <a:ext cx="202909"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grpSp>
      <p:grpSp>
        <p:nvGrpSpPr>
          <p:cNvPr id="124" name="Group 123"/>
          <p:cNvGrpSpPr/>
          <p:nvPr/>
        </p:nvGrpSpPr>
        <p:grpSpPr>
          <a:xfrm>
            <a:off x="10056812" y="2971800"/>
            <a:ext cx="202909" cy="1524000"/>
            <a:chOff x="6704012" y="2971800"/>
            <a:chExt cx="202909" cy="1524000"/>
          </a:xfrm>
        </p:grpSpPr>
        <p:grpSp>
          <p:nvGrpSpPr>
            <p:cNvPr id="125" name="Group 25"/>
            <p:cNvGrpSpPr/>
            <p:nvPr/>
          </p:nvGrpSpPr>
          <p:grpSpPr>
            <a:xfrm>
              <a:off x="6704012" y="2971800"/>
              <a:ext cx="202909" cy="1143000"/>
              <a:chOff x="990600" y="3657600"/>
              <a:chExt cx="304800" cy="1143000"/>
            </a:xfrm>
          </p:grpSpPr>
          <p:sp>
            <p:nvSpPr>
              <p:cNvPr id="127" name="Rectangle 126"/>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4</a:t>
                </a:r>
              </a:p>
            </p:txBody>
          </p:sp>
          <p:sp>
            <p:nvSpPr>
              <p:cNvPr id="128" name="Rectangle 127"/>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5</a:t>
                </a:r>
              </a:p>
            </p:txBody>
          </p:sp>
          <p:sp>
            <p:nvSpPr>
              <p:cNvPr id="129" name="Rectangle 128"/>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grpSp>
        <p:sp>
          <p:nvSpPr>
            <p:cNvPr id="126" name="Rectangle 125"/>
            <p:cNvSpPr/>
            <p:nvPr/>
          </p:nvSpPr>
          <p:spPr>
            <a:xfrm>
              <a:off x="6704012" y="4114800"/>
              <a:ext cx="202909"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grpSp>
      <p:grpSp>
        <p:nvGrpSpPr>
          <p:cNvPr id="130" name="Group 129"/>
          <p:cNvGrpSpPr/>
          <p:nvPr/>
        </p:nvGrpSpPr>
        <p:grpSpPr>
          <a:xfrm>
            <a:off x="10437812" y="2971800"/>
            <a:ext cx="202909" cy="1524000"/>
            <a:chOff x="6704012" y="2971800"/>
            <a:chExt cx="202909" cy="1524000"/>
          </a:xfrm>
        </p:grpSpPr>
        <p:grpSp>
          <p:nvGrpSpPr>
            <p:cNvPr id="131" name="Group 25"/>
            <p:cNvGrpSpPr/>
            <p:nvPr/>
          </p:nvGrpSpPr>
          <p:grpSpPr>
            <a:xfrm>
              <a:off x="6704012" y="2971800"/>
              <a:ext cx="202909" cy="1143000"/>
              <a:chOff x="990600" y="3657600"/>
              <a:chExt cx="304800" cy="1143000"/>
            </a:xfrm>
          </p:grpSpPr>
          <p:sp>
            <p:nvSpPr>
              <p:cNvPr id="133" name="Rectangle 132"/>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5</a:t>
                </a:r>
              </a:p>
            </p:txBody>
          </p:sp>
          <p:sp>
            <p:nvSpPr>
              <p:cNvPr id="134" name="Rectangle 133"/>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sp>
            <p:nvSpPr>
              <p:cNvPr id="135" name="Rectangle 134"/>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grpSp>
        <p:sp>
          <p:nvSpPr>
            <p:cNvPr id="132" name="Rectangle 131"/>
            <p:cNvSpPr/>
            <p:nvPr/>
          </p:nvSpPr>
          <p:spPr>
            <a:xfrm>
              <a:off x="6704012" y="4114800"/>
              <a:ext cx="202909"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grpSp>
      <p:grpSp>
        <p:nvGrpSpPr>
          <p:cNvPr id="136" name="Group 135"/>
          <p:cNvGrpSpPr/>
          <p:nvPr/>
        </p:nvGrpSpPr>
        <p:grpSpPr>
          <a:xfrm>
            <a:off x="10818812" y="2971800"/>
            <a:ext cx="202909" cy="1524000"/>
            <a:chOff x="6704012" y="2971800"/>
            <a:chExt cx="202909" cy="1524000"/>
          </a:xfrm>
        </p:grpSpPr>
        <p:grpSp>
          <p:nvGrpSpPr>
            <p:cNvPr id="137" name="Group 25"/>
            <p:cNvGrpSpPr/>
            <p:nvPr/>
          </p:nvGrpSpPr>
          <p:grpSpPr>
            <a:xfrm>
              <a:off x="6704012" y="2971800"/>
              <a:ext cx="202909" cy="1143000"/>
              <a:chOff x="990600" y="3657600"/>
              <a:chExt cx="304800" cy="1143000"/>
            </a:xfrm>
          </p:grpSpPr>
          <p:sp>
            <p:nvSpPr>
              <p:cNvPr id="139" name="Rectangle 138"/>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sp>
            <p:nvSpPr>
              <p:cNvPr id="140" name="Rectangle 139"/>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141" name="Rectangle 140"/>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grpSp>
        <p:sp>
          <p:nvSpPr>
            <p:cNvPr id="138" name="Rectangle 137"/>
            <p:cNvSpPr/>
            <p:nvPr/>
          </p:nvSpPr>
          <p:spPr>
            <a:xfrm>
              <a:off x="6704012" y="4114800"/>
              <a:ext cx="202909"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4</a:t>
              </a:r>
            </a:p>
          </p:txBody>
        </p:sp>
      </p:grpSp>
      <p:grpSp>
        <p:nvGrpSpPr>
          <p:cNvPr id="142" name="Group 141"/>
          <p:cNvGrpSpPr/>
          <p:nvPr/>
        </p:nvGrpSpPr>
        <p:grpSpPr>
          <a:xfrm>
            <a:off x="11276012" y="2971800"/>
            <a:ext cx="202909" cy="1524000"/>
            <a:chOff x="6704012" y="2971800"/>
            <a:chExt cx="202909" cy="1524000"/>
          </a:xfrm>
        </p:grpSpPr>
        <p:grpSp>
          <p:nvGrpSpPr>
            <p:cNvPr id="143" name="Group 25"/>
            <p:cNvGrpSpPr/>
            <p:nvPr/>
          </p:nvGrpSpPr>
          <p:grpSpPr>
            <a:xfrm>
              <a:off x="6704012" y="2971800"/>
              <a:ext cx="202909" cy="1143000"/>
              <a:chOff x="990600" y="3657600"/>
              <a:chExt cx="304800" cy="1143000"/>
            </a:xfrm>
          </p:grpSpPr>
          <p:sp>
            <p:nvSpPr>
              <p:cNvPr id="145" name="Rectangle 144"/>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146" name="Rectangle 145"/>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sp>
            <p:nvSpPr>
              <p:cNvPr id="147" name="Rectangle 146"/>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4</a:t>
                </a:r>
              </a:p>
            </p:txBody>
          </p:sp>
        </p:grpSp>
        <p:sp>
          <p:nvSpPr>
            <p:cNvPr id="144" name="Rectangle 143"/>
            <p:cNvSpPr/>
            <p:nvPr/>
          </p:nvSpPr>
          <p:spPr>
            <a:xfrm>
              <a:off x="6704012" y="4114800"/>
              <a:ext cx="202909"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5</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additive="base">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additive="base">
                                        <p:cTn id="67" dur="500" fill="hold"/>
                                        <p:tgtEl>
                                          <p:spTgt spid="92"/>
                                        </p:tgtEl>
                                        <p:attrNameLst>
                                          <p:attrName>ppt_x</p:attrName>
                                        </p:attrNameLst>
                                      </p:cBhvr>
                                      <p:tavLst>
                                        <p:tav tm="0">
                                          <p:val>
                                            <p:strVal val="#ppt_x"/>
                                          </p:val>
                                        </p:tav>
                                        <p:tav tm="100000">
                                          <p:val>
                                            <p:strVal val="#ppt_x"/>
                                          </p:val>
                                        </p:tav>
                                      </p:tavLst>
                                    </p:anim>
                                    <p:anim calcmode="lin" valueType="num">
                                      <p:cBhvr additive="base">
                                        <p:cTn id="68"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3"/>
                                        </p:tgtEl>
                                        <p:attrNameLst>
                                          <p:attrName>style.visibility</p:attrName>
                                        </p:attrNameLst>
                                      </p:cBhvr>
                                      <p:to>
                                        <p:strVal val="visible"/>
                                      </p:to>
                                    </p:set>
                                    <p:anim calcmode="lin" valueType="num">
                                      <p:cBhvr additive="base">
                                        <p:cTn id="73" dur="500" fill="hold"/>
                                        <p:tgtEl>
                                          <p:spTgt spid="93"/>
                                        </p:tgtEl>
                                        <p:attrNameLst>
                                          <p:attrName>ppt_x</p:attrName>
                                        </p:attrNameLst>
                                      </p:cBhvr>
                                      <p:tavLst>
                                        <p:tav tm="0">
                                          <p:val>
                                            <p:strVal val="#ppt_x"/>
                                          </p:val>
                                        </p:tav>
                                        <p:tav tm="100000">
                                          <p:val>
                                            <p:strVal val="#ppt_x"/>
                                          </p:val>
                                        </p:tav>
                                      </p:tavLst>
                                    </p:anim>
                                    <p:anim calcmode="lin" valueType="num">
                                      <p:cBhvr additive="base">
                                        <p:cTn id="74"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99"/>
                                        </p:tgtEl>
                                        <p:attrNameLst>
                                          <p:attrName>style.visibility</p:attrName>
                                        </p:attrNameLst>
                                      </p:cBhvr>
                                      <p:to>
                                        <p:strVal val="visible"/>
                                      </p:to>
                                    </p:set>
                                    <p:anim calcmode="lin" valueType="num">
                                      <p:cBhvr additive="base">
                                        <p:cTn id="79" dur="500" fill="hold"/>
                                        <p:tgtEl>
                                          <p:spTgt spid="99"/>
                                        </p:tgtEl>
                                        <p:attrNameLst>
                                          <p:attrName>ppt_x</p:attrName>
                                        </p:attrNameLst>
                                      </p:cBhvr>
                                      <p:tavLst>
                                        <p:tav tm="0">
                                          <p:val>
                                            <p:strVal val="#ppt_x"/>
                                          </p:val>
                                        </p:tav>
                                        <p:tav tm="100000">
                                          <p:val>
                                            <p:strVal val="#ppt_x"/>
                                          </p:val>
                                        </p:tav>
                                      </p:tavLst>
                                    </p:anim>
                                    <p:anim calcmode="lin" valueType="num">
                                      <p:cBhvr additive="base">
                                        <p:cTn id="8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06"/>
                                        </p:tgtEl>
                                        <p:attrNameLst>
                                          <p:attrName>style.visibility</p:attrName>
                                        </p:attrNameLst>
                                      </p:cBhvr>
                                      <p:to>
                                        <p:strVal val="visible"/>
                                      </p:to>
                                    </p:set>
                                    <p:anim calcmode="lin" valueType="num">
                                      <p:cBhvr additive="base">
                                        <p:cTn id="85" dur="500" fill="hold"/>
                                        <p:tgtEl>
                                          <p:spTgt spid="106"/>
                                        </p:tgtEl>
                                        <p:attrNameLst>
                                          <p:attrName>ppt_x</p:attrName>
                                        </p:attrNameLst>
                                      </p:cBhvr>
                                      <p:tavLst>
                                        <p:tav tm="0">
                                          <p:val>
                                            <p:strVal val="#ppt_x"/>
                                          </p:val>
                                        </p:tav>
                                        <p:tav tm="100000">
                                          <p:val>
                                            <p:strVal val="#ppt_x"/>
                                          </p:val>
                                        </p:tav>
                                      </p:tavLst>
                                    </p:anim>
                                    <p:anim calcmode="lin" valueType="num">
                                      <p:cBhvr additive="base">
                                        <p:cTn id="86"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12"/>
                                        </p:tgtEl>
                                        <p:attrNameLst>
                                          <p:attrName>style.visibility</p:attrName>
                                        </p:attrNameLst>
                                      </p:cBhvr>
                                      <p:to>
                                        <p:strVal val="visible"/>
                                      </p:to>
                                    </p:set>
                                    <p:anim calcmode="lin" valueType="num">
                                      <p:cBhvr additive="base">
                                        <p:cTn id="91" dur="500" fill="hold"/>
                                        <p:tgtEl>
                                          <p:spTgt spid="112"/>
                                        </p:tgtEl>
                                        <p:attrNameLst>
                                          <p:attrName>ppt_x</p:attrName>
                                        </p:attrNameLst>
                                      </p:cBhvr>
                                      <p:tavLst>
                                        <p:tav tm="0">
                                          <p:val>
                                            <p:strVal val="#ppt_x"/>
                                          </p:val>
                                        </p:tav>
                                        <p:tav tm="100000">
                                          <p:val>
                                            <p:strVal val="#ppt_x"/>
                                          </p:val>
                                        </p:tav>
                                      </p:tavLst>
                                    </p:anim>
                                    <p:anim calcmode="lin" valueType="num">
                                      <p:cBhvr additive="base">
                                        <p:cTn id="92"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18"/>
                                        </p:tgtEl>
                                        <p:attrNameLst>
                                          <p:attrName>style.visibility</p:attrName>
                                        </p:attrNameLst>
                                      </p:cBhvr>
                                      <p:to>
                                        <p:strVal val="visible"/>
                                      </p:to>
                                    </p:set>
                                    <p:anim calcmode="lin" valueType="num">
                                      <p:cBhvr additive="base">
                                        <p:cTn id="97" dur="500" fill="hold"/>
                                        <p:tgtEl>
                                          <p:spTgt spid="118"/>
                                        </p:tgtEl>
                                        <p:attrNameLst>
                                          <p:attrName>ppt_x</p:attrName>
                                        </p:attrNameLst>
                                      </p:cBhvr>
                                      <p:tavLst>
                                        <p:tav tm="0">
                                          <p:val>
                                            <p:strVal val="#ppt_x"/>
                                          </p:val>
                                        </p:tav>
                                        <p:tav tm="100000">
                                          <p:val>
                                            <p:strVal val="#ppt_x"/>
                                          </p:val>
                                        </p:tav>
                                      </p:tavLst>
                                    </p:anim>
                                    <p:anim calcmode="lin" valueType="num">
                                      <p:cBhvr additive="base">
                                        <p:cTn id="98"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24"/>
                                        </p:tgtEl>
                                        <p:attrNameLst>
                                          <p:attrName>style.visibility</p:attrName>
                                        </p:attrNameLst>
                                      </p:cBhvr>
                                      <p:to>
                                        <p:strVal val="visible"/>
                                      </p:to>
                                    </p:set>
                                    <p:anim calcmode="lin" valueType="num">
                                      <p:cBhvr additive="base">
                                        <p:cTn id="103" dur="500" fill="hold"/>
                                        <p:tgtEl>
                                          <p:spTgt spid="124"/>
                                        </p:tgtEl>
                                        <p:attrNameLst>
                                          <p:attrName>ppt_x</p:attrName>
                                        </p:attrNameLst>
                                      </p:cBhvr>
                                      <p:tavLst>
                                        <p:tav tm="0">
                                          <p:val>
                                            <p:strVal val="#ppt_x"/>
                                          </p:val>
                                        </p:tav>
                                        <p:tav tm="100000">
                                          <p:val>
                                            <p:strVal val="#ppt_x"/>
                                          </p:val>
                                        </p:tav>
                                      </p:tavLst>
                                    </p:anim>
                                    <p:anim calcmode="lin" valueType="num">
                                      <p:cBhvr additive="base">
                                        <p:cTn id="104"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30"/>
                                        </p:tgtEl>
                                        <p:attrNameLst>
                                          <p:attrName>style.visibility</p:attrName>
                                        </p:attrNameLst>
                                      </p:cBhvr>
                                      <p:to>
                                        <p:strVal val="visible"/>
                                      </p:to>
                                    </p:set>
                                    <p:anim calcmode="lin" valueType="num">
                                      <p:cBhvr additive="base">
                                        <p:cTn id="109" dur="500" fill="hold"/>
                                        <p:tgtEl>
                                          <p:spTgt spid="130"/>
                                        </p:tgtEl>
                                        <p:attrNameLst>
                                          <p:attrName>ppt_x</p:attrName>
                                        </p:attrNameLst>
                                      </p:cBhvr>
                                      <p:tavLst>
                                        <p:tav tm="0">
                                          <p:val>
                                            <p:strVal val="#ppt_x"/>
                                          </p:val>
                                        </p:tav>
                                        <p:tav tm="100000">
                                          <p:val>
                                            <p:strVal val="#ppt_x"/>
                                          </p:val>
                                        </p:tav>
                                      </p:tavLst>
                                    </p:anim>
                                    <p:anim calcmode="lin" valueType="num">
                                      <p:cBhvr additive="base">
                                        <p:cTn id="110"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36"/>
                                        </p:tgtEl>
                                        <p:attrNameLst>
                                          <p:attrName>style.visibility</p:attrName>
                                        </p:attrNameLst>
                                      </p:cBhvr>
                                      <p:to>
                                        <p:strVal val="visible"/>
                                      </p:to>
                                    </p:set>
                                    <p:anim calcmode="lin" valueType="num">
                                      <p:cBhvr additive="base">
                                        <p:cTn id="115" dur="500" fill="hold"/>
                                        <p:tgtEl>
                                          <p:spTgt spid="136"/>
                                        </p:tgtEl>
                                        <p:attrNameLst>
                                          <p:attrName>ppt_x</p:attrName>
                                        </p:attrNameLst>
                                      </p:cBhvr>
                                      <p:tavLst>
                                        <p:tav tm="0">
                                          <p:val>
                                            <p:strVal val="#ppt_x"/>
                                          </p:val>
                                        </p:tav>
                                        <p:tav tm="100000">
                                          <p:val>
                                            <p:strVal val="#ppt_x"/>
                                          </p:val>
                                        </p:tav>
                                      </p:tavLst>
                                    </p:anim>
                                    <p:anim calcmode="lin" valueType="num">
                                      <p:cBhvr additive="base">
                                        <p:cTn id="116"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42"/>
                                        </p:tgtEl>
                                        <p:attrNameLst>
                                          <p:attrName>style.visibility</p:attrName>
                                        </p:attrNameLst>
                                      </p:cBhvr>
                                      <p:to>
                                        <p:strVal val="visible"/>
                                      </p:to>
                                    </p:set>
                                    <p:anim calcmode="lin" valueType="num">
                                      <p:cBhvr additive="base">
                                        <p:cTn id="121" dur="500" fill="hold"/>
                                        <p:tgtEl>
                                          <p:spTgt spid="142"/>
                                        </p:tgtEl>
                                        <p:attrNameLst>
                                          <p:attrName>ppt_x</p:attrName>
                                        </p:attrNameLst>
                                      </p:cBhvr>
                                      <p:tavLst>
                                        <p:tav tm="0">
                                          <p:val>
                                            <p:strVal val="#ppt_x"/>
                                          </p:val>
                                        </p:tav>
                                        <p:tav tm="100000">
                                          <p:val>
                                            <p:strVal val="#ppt_x"/>
                                          </p:val>
                                        </p:tav>
                                      </p:tavLst>
                                    </p:anim>
                                    <p:anim calcmode="lin" valueType="num">
                                      <p:cBhvr additive="base">
                                        <p:cTn id="122"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54">
                                            <p:txEl>
                                              <p:pRg st="5" end="5"/>
                                            </p:txEl>
                                          </p:spTgt>
                                        </p:tgtEl>
                                        <p:attrNameLst>
                                          <p:attrName>style.visibility</p:attrName>
                                        </p:attrNameLst>
                                      </p:cBhvr>
                                      <p:to>
                                        <p:strVal val="visible"/>
                                      </p:to>
                                    </p:set>
                                    <p:anim calcmode="lin" valueType="num">
                                      <p:cBhvr additive="base">
                                        <p:cTn id="127" dur="500" fill="hold"/>
                                        <p:tgtEl>
                                          <p:spTgt spid="54">
                                            <p:txEl>
                                              <p:pRg st="5" end="5"/>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5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additive="base">
                                        <p:cTn id="133" dur="500" fill="hold"/>
                                        <p:tgtEl>
                                          <p:spTgt spid="9"/>
                                        </p:tgtEl>
                                        <p:attrNameLst>
                                          <p:attrName>ppt_x</p:attrName>
                                        </p:attrNameLst>
                                      </p:cBhvr>
                                      <p:tavLst>
                                        <p:tav tm="0">
                                          <p:val>
                                            <p:strVal val="#ppt_x"/>
                                          </p:val>
                                        </p:tav>
                                        <p:tav tm="100000">
                                          <p:val>
                                            <p:strVal val="#ppt_x"/>
                                          </p:val>
                                        </p:tav>
                                      </p:tavLst>
                                    </p:anim>
                                    <p:anim calcmode="lin" valueType="num">
                                      <p:cBhvr additive="base">
                                        <p:cTn id="1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152400"/>
            <a:ext cx="9601200" cy="1143000"/>
          </a:xfrm>
        </p:spPr>
        <p:txBody>
          <a:bodyPr>
            <a:normAutofit/>
          </a:bodyPr>
          <a:lstStyle/>
          <a:p>
            <a:pPr algn="ctr"/>
            <a:r>
              <a:rPr lang="en-US" sz="3600" dirty="0">
                <a:solidFill>
                  <a:srgbClr val="3399FF"/>
                </a:solidFill>
              </a:rPr>
              <a:t>Optimal Page Replacement</a:t>
            </a:r>
          </a:p>
        </p:txBody>
      </p:sp>
      <p:sp>
        <p:nvSpPr>
          <p:cNvPr id="3" name="Content Placeholder 2"/>
          <p:cNvSpPr>
            <a:spLocks noGrp="1"/>
          </p:cNvSpPr>
          <p:nvPr>
            <p:ph idx="1"/>
          </p:nvPr>
        </p:nvSpPr>
        <p:spPr>
          <a:xfrm>
            <a:off x="379412" y="1295400"/>
            <a:ext cx="11353800" cy="1981200"/>
          </a:xfrm>
        </p:spPr>
        <p:txBody>
          <a:bodyPr>
            <a:noAutofit/>
          </a:bodyPr>
          <a:lstStyle/>
          <a:p>
            <a:pPr algn="just">
              <a:tabLst>
                <a:tab pos="1890713" algn="l"/>
              </a:tabLst>
            </a:pPr>
            <a:r>
              <a:rPr lang="en-US" sz="2600" dirty="0">
                <a:solidFill>
                  <a:srgbClr val="C00000"/>
                </a:solidFill>
                <a:cs typeface="Times New Roman" pitchFamily="18" charset="0"/>
              </a:rPr>
              <a:t>Replace page that will not be used for longest period of time</a:t>
            </a:r>
          </a:p>
          <a:p>
            <a:pPr algn="just">
              <a:tabLst>
                <a:tab pos="1890713" algn="l"/>
              </a:tabLst>
            </a:pPr>
            <a:r>
              <a:rPr lang="en-US" sz="2600" dirty="0">
                <a:solidFill>
                  <a:schemeClr val="accent3">
                    <a:lumMod val="75000"/>
                  </a:schemeClr>
                </a:solidFill>
                <a:cs typeface="Times New Roman" pitchFamily="18" charset="0"/>
              </a:rPr>
              <a:t>It has the </a:t>
            </a:r>
            <a:r>
              <a:rPr lang="en-US" sz="2600" dirty="0">
                <a:solidFill>
                  <a:srgbClr val="C00000"/>
                </a:solidFill>
                <a:cs typeface="Times New Roman" pitchFamily="18" charset="0"/>
              </a:rPr>
              <a:t>lowest page-fault </a:t>
            </a:r>
            <a:r>
              <a:rPr lang="en-US" sz="2600" dirty="0">
                <a:solidFill>
                  <a:schemeClr val="accent3">
                    <a:lumMod val="75000"/>
                  </a:schemeClr>
                </a:solidFill>
                <a:cs typeface="Times New Roman" pitchFamily="18" charset="0"/>
              </a:rPr>
              <a:t>rate of all algorithms.</a:t>
            </a:r>
          </a:p>
          <a:p>
            <a:pPr algn="just"/>
            <a:r>
              <a:rPr lang="en-US" sz="2600" dirty="0">
                <a:solidFill>
                  <a:schemeClr val="accent3">
                    <a:lumMod val="75000"/>
                  </a:schemeClr>
                </a:solidFill>
                <a:cs typeface="Times New Roman" pitchFamily="18" charset="0"/>
              </a:rPr>
              <a:t>It will never suffer from Belady’s anomaly.</a:t>
            </a:r>
            <a:r>
              <a:rPr lang="en-US" sz="2800" dirty="0"/>
              <a:t> </a:t>
            </a:r>
          </a:p>
          <a:p>
            <a:pPr algn="just"/>
            <a:r>
              <a:rPr lang="en-US" sz="2600" dirty="0">
                <a:solidFill>
                  <a:schemeClr val="accent3">
                    <a:lumMod val="75000"/>
                  </a:schemeClr>
                </a:solidFill>
                <a:cs typeface="Times New Roman" pitchFamily="18" charset="0"/>
              </a:rPr>
              <a:t>Difficult to implement as it requires future knowledge of reference string</a:t>
            </a:r>
          </a:p>
          <a:p>
            <a:pPr algn="just"/>
            <a:endParaRPr lang="en-US" sz="2600" dirty="0">
              <a:solidFill>
                <a:schemeClr val="accent3">
                  <a:lumMod val="75000"/>
                </a:schemeClr>
              </a:solidFill>
              <a:cs typeface="Times New Roman" pitchFamily="18" charset="0"/>
            </a:endParaRPr>
          </a:p>
        </p:txBody>
      </p:sp>
      <p:pic>
        <p:nvPicPr>
          <p:cNvPr id="5" name="Picture 2"/>
          <p:cNvPicPr>
            <a:picLocks noChangeAspect="1" noChangeArrowheads="1"/>
          </p:cNvPicPr>
          <p:nvPr/>
        </p:nvPicPr>
        <p:blipFill>
          <a:blip r:embed="rId3"/>
          <a:srcRect/>
          <a:stretch>
            <a:fillRect/>
          </a:stretch>
        </p:blipFill>
        <p:spPr bwMode="auto">
          <a:xfrm>
            <a:off x="531812" y="3657600"/>
            <a:ext cx="10868369" cy="609600"/>
          </a:xfrm>
          <a:prstGeom prst="rect">
            <a:avLst/>
          </a:prstGeom>
          <a:noFill/>
          <a:ln w="9525">
            <a:noFill/>
            <a:miter lim="800000"/>
            <a:headEnd/>
            <a:tailEnd/>
          </a:ln>
          <a:effectLst/>
        </p:spPr>
      </p:pic>
      <p:grpSp>
        <p:nvGrpSpPr>
          <p:cNvPr id="6" name="Group 5"/>
          <p:cNvGrpSpPr/>
          <p:nvPr/>
        </p:nvGrpSpPr>
        <p:grpSpPr>
          <a:xfrm>
            <a:off x="507868" y="4429780"/>
            <a:ext cx="406294" cy="1143000"/>
            <a:chOff x="990600" y="3657600"/>
            <a:chExt cx="304800" cy="1143000"/>
          </a:xfrm>
        </p:grpSpPr>
        <p:sp>
          <p:nvSpPr>
            <p:cNvPr id="7" name="Rectangle 6"/>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7</a:t>
              </a:r>
            </a:p>
          </p:txBody>
        </p:sp>
        <p:sp>
          <p:nvSpPr>
            <p:cNvPr id="8" name="Rectangle 7"/>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sp>
          <p:nvSpPr>
            <p:cNvPr id="9" name="Rectangle 8"/>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grpSp>
      <p:grpSp>
        <p:nvGrpSpPr>
          <p:cNvPr id="10" name="Group 9"/>
          <p:cNvGrpSpPr/>
          <p:nvPr/>
        </p:nvGrpSpPr>
        <p:grpSpPr>
          <a:xfrm>
            <a:off x="1015736" y="4429780"/>
            <a:ext cx="406294" cy="1143000"/>
            <a:chOff x="990600" y="3657600"/>
            <a:chExt cx="304800" cy="1143000"/>
          </a:xfrm>
        </p:grpSpPr>
        <p:sp>
          <p:nvSpPr>
            <p:cNvPr id="11" name="Rectangle 10"/>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7</a:t>
              </a:r>
            </a:p>
          </p:txBody>
        </p:sp>
        <p:sp>
          <p:nvSpPr>
            <p:cNvPr id="12" name="Rectangle 11"/>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13" name="Rectangle 12"/>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grpSp>
      <p:grpSp>
        <p:nvGrpSpPr>
          <p:cNvPr id="14" name="Group 13"/>
          <p:cNvGrpSpPr/>
          <p:nvPr/>
        </p:nvGrpSpPr>
        <p:grpSpPr>
          <a:xfrm>
            <a:off x="1625177" y="4429780"/>
            <a:ext cx="406294" cy="1143000"/>
            <a:chOff x="990600" y="3657600"/>
            <a:chExt cx="304800" cy="1143000"/>
          </a:xfrm>
        </p:grpSpPr>
        <p:sp>
          <p:nvSpPr>
            <p:cNvPr id="15" name="Rectangle 14"/>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7</a:t>
              </a:r>
            </a:p>
          </p:txBody>
        </p:sp>
        <p:sp>
          <p:nvSpPr>
            <p:cNvPr id="16" name="Rectangle 15"/>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17" name="Rectangle 16"/>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grpSp>
      <p:grpSp>
        <p:nvGrpSpPr>
          <p:cNvPr id="18" name="Group 17"/>
          <p:cNvGrpSpPr/>
          <p:nvPr/>
        </p:nvGrpSpPr>
        <p:grpSpPr>
          <a:xfrm>
            <a:off x="2133044" y="4429780"/>
            <a:ext cx="406294" cy="1143000"/>
            <a:chOff x="990600" y="3657600"/>
            <a:chExt cx="304800" cy="1143000"/>
          </a:xfrm>
        </p:grpSpPr>
        <p:sp>
          <p:nvSpPr>
            <p:cNvPr id="19" name="Rectangle 18"/>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20" name="Rectangle 19"/>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21" name="Rectangle 20"/>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grpSp>
      <p:grpSp>
        <p:nvGrpSpPr>
          <p:cNvPr id="22" name="Group 21"/>
          <p:cNvGrpSpPr/>
          <p:nvPr/>
        </p:nvGrpSpPr>
        <p:grpSpPr>
          <a:xfrm>
            <a:off x="3250353" y="4429780"/>
            <a:ext cx="406294" cy="1143000"/>
            <a:chOff x="990600" y="3657600"/>
            <a:chExt cx="304800" cy="1143000"/>
          </a:xfrm>
        </p:grpSpPr>
        <p:sp>
          <p:nvSpPr>
            <p:cNvPr id="23" name="Rectangle 22"/>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24" name="Rectangle 23"/>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25" name="Rectangle 24"/>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grpSp>
      <p:grpSp>
        <p:nvGrpSpPr>
          <p:cNvPr id="26" name="Group 25"/>
          <p:cNvGrpSpPr/>
          <p:nvPr/>
        </p:nvGrpSpPr>
        <p:grpSpPr>
          <a:xfrm>
            <a:off x="4266089" y="4429780"/>
            <a:ext cx="406294" cy="1143000"/>
            <a:chOff x="990600" y="3657600"/>
            <a:chExt cx="304800" cy="1143000"/>
          </a:xfrm>
        </p:grpSpPr>
        <p:sp>
          <p:nvSpPr>
            <p:cNvPr id="27" name="Rectangle 26"/>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28" name="Rectangle 27"/>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4</a:t>
              </a:r>
            </a:p>
          </p:txBody>
        </p:sp>
        <p:sp>
          <p:nvSpPr>
            <p:cNvPr id="29" name="Rectangle 28"/>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grpSp>
      <p:grpSp>
        <p:nvGrpSpPr>
          <p:cNvPr id="30" name="Group 29"/>
          <p:cNvGrpSpPr/>
          <p:nvPr/>
        </p:nvGrpSpPr>
        <p:grpSpPr>
          <a:xfrm>
            <a:off x="5992839" y="4429780"/>
            <a:ext cx="406294" cy="1143000"/>
            <a:chOff x="990600" y="3657600"/>
            <a:chExt cx="304800" cy="1143000"/>
          </a:xfrm>
        </p:grpSpPr>
        <p:sp>
          <p:nvSpPr>
            <p:cNvPr id="31" name="Rectangle 30"/>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32" name="Rectangle 31"/>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33" name="Rectangle 32"/>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grpSp>
      <p:grpSp>
        <p:nvGrpSpPr>
          <p:cNvPr id="34" name="Group 33"/>
          <p:cNvGrpSpPr/>
          <p:nvPr/>
        </p:nvGrpSpPr>
        <p:grpSpPr>
          <a:xfrm>
            <a:off x="7618016" y="4429780"/>
            <a:ext cx="406294" cy="1143000"/>
            <a:chOff x="990600" y="3657600"/>
            <a:chExt cx="304800" cy="1143000"/>
          </a:xfrm>
        </p:grpSpPr>
        <p:sp>
          <p:nvSpPr>
            <p:cNvPr id="35" name="Rectangle 34"/>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36" name="Rectangle 35"/>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37" name="Rectangle 36"/>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grpSp>
      <p:grpSp>
        <p:nvGrpSpPr>
          <p:cNvPr id="38" name="Group 37"/>
          <p:cNvGrpSpPr/>
          <p:nvPr/>
        </p:nvGrpSpPr>
        <p:grpSpPr>
          <a:xfrm>
            <a:off x="9751060" y="4429780"/>
            <a:ext cx="406294" cy="1143000"/>
            <a:chOff x="990600" y="3657600"/>
            <a:chExt cx="304800" cy="1143000"/>
          </a:xfrm>
        </p:grpSpPr>
        <p:sp>
          <p:nvSpPr>
            <p:cNvPr id="39" name="Rectangle 38"/>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7</a:t>
              </a:r>
            </a:p>
          </p:txBody>
        </p:sp>
        <p:sp>
          <p:nvSpPr>
            <p:cNvPr id="40" name="Rectangle 39"/>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41" name="Rectangle 40"/>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grpSp>
      <p:sp>
        <p:nvSpPr>
          <p:cNvPr id="42" name="Text Box 7"/>
          <p:cNvSpPr txBox="1">
            <a:spLocks noChangeArrowheads="1"/>
          </p:cNvSpPr>
          <p:nvPr/>
        </p:nvSpPr>
        <p:spPr bwMode="auto">
          <a:xfrm>
            <a:off x="3250353" y="6182380"/>
            <a:ext cx="4469236" cy="523220"/>
          </a:xfrm>
          <a:prstGeom prst="rect">
            <a:avLst/>
          </a:prstGeom>
          <a:noFill/>
          <a:ln w="9525">
            <a:noFill/>
            <a:miter lim="800000"/>
            <a:headEnd/>
            <a:tailEnd/>
          </a:ln>
        </p:spPr>
        <p:txBody>
          <a:bodyPr wrap="square">
            <a:spAutoFit/>
          </a:bodyPr>
          <a:lstStyle/>
          <a:p>
            <a:pPr>
              <a:spcBef>
                <a:spcPct val="50000"/>
              </a:spcBef>
            </a:pPr>
            <a:r>
              <a:rPr lang="en-US" sz="2800" b="1" i="1" dirty="0">
                <a:solidFill>
                  <a:srgbClr val="C00000"/>
                </a:solidFill>
              </a:rPr>
              <a:t>Page-fault = 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ppt_x"/>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3399FF"/>
                </a:solidFill>
              </a:rPr>
              <a:t>Question – Optimal Page Replacement</a:t>
            </a:r>
          </a:p>
        </p:txBody>
      </p:sp>
      <p:sp>
        <p:nvSpPr>
          <p:cNvPr id="3" name="Content Placeholder 2"/>
          <p:cNvSpPr>
            <a:spLocks noGrp="1"/>
          </p:cNvSpPr>
          <p:nvPr>
            <p:ph idx="1"/>
          </p:nvPr>
        </p:nvSpPr>
        <p:spPr>
          <a:xfrm>
            <a:off x="379412" y="1752600"/>
            <a:ext cx="11430000" cy="4191000"/>
          </a:xfrm>
        </p:spPr>
        <p:txBody>
          <a:bodyPr>
            <a:normAutofit/>
          </a:bodyPr>
          <a:lstStyle/>
          <a:p>
            <a:r>
              <a:rPr lang="en-US" sz="2600" dirty="0">
                <a:solidFill>
                  <a:schemeClr val="accent3">
                    <a:lumMod val="75000"/>
                  </a:schemeClr>
                </a:solidFill>
                <a:cs typeface="Times New Roman" pitchFamily="18" charset="0"/>
              </a:rPr>
              <a:t>For the following reference string how many page faults will occur for memory with 3 frames ?</a:t>
            </a:r>
          </a:p>
          <a:p>
            <a:endParaRPr lang="en-US" sz="2600" dirty="0">
              <a:solidFill>
                <a:schemeClr val="accent3">
                  <a:lumMod val="75000"/>
                </a:schemeClr>
              </a:solidFill>
              <a:cs typeface="Times New Roman" pitchFamily="18" charset="0"/>
            </a:endParaRPr>
          </a:p>
          <a:p>
            <a:pPr>
              <a:buNone/>
            </a:pPr>
            <a:r>
              <a:rPr lang="en-US" sz="2600" dirty="0">
                <a:solidFill>
                  <a:schemeClr val="accent3">
                    <a:lumMod val="75000"/>
                  </a:schemeClr>
                </a:solidFill>
                <a:cs typeface="Times New Roman" pitchFamily="18" charset="0"/>
              </a:rPr>
              <a:t>			1, 2, 3, 4, 1, 2, 5, 1, 2, 3, 4, 5</a:t>
            </a:r>
            <a:br>
              <a:rPr lang="en-US" sz="2600" dirty="0">
                <a:solidFill>
                  <a:schemeClr val="accent3">
                    <a:lumMod val="75000"/>
                  </a:schemeClr>
                </a:solidFill>
                <a:cs typeface="Times New Roman" pitchFamily="18" charset="0"/>
              </a:rPr>
            </a:br>
            <a:endParaRPr lang="en-US" sz="2600" dirty="0">
              <a:solidFill>
                <a:schemeClr val="accent3">
                  <a:lumMod val="75000"/>
                </a:schemeClr>
              </a:solidFill>
              <a:cs typeface="Times New Roman" pitchFamily="18" charset="0"/>
            </a:endParaRPr>
          </a:p>
        </p:txBody>
      </p:sp>
      <p:sp>
        <p:nvSpPr>
          <p:cNvPr id="5" name="Rectangle 4"/>
          <p:cNvSpPr/>
          <p:nvPr/>
        </p:nvSpPr>
        <p:spPr>
          <a:xfrm>
            <a:off x="4367662" y="4495800"/>
            <a:ext cx="2048959" cy="523220"/>
          </a:xfrm>
          <a:prstGeom prst="rect">
            <a:avLst/>
          </a:prstGeom>
        </p:spPr>
        <p:txBody>
          <a:bodyPr wrap="none">
            <a:spAutoFit/>
          </a:bodyPr>
          <a:lstStyle/>
          <a:p>
            <a:r>
              <a:rPr lang="en-US" sz="2800" dirty="0">
                <a:solidFill>
                  <a:srgbClr val="0000FF"/>
                </a:solidFill>
              </a:rPr>
              <a:t>7 page fault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601200" cy="1143000"/>
          </a:xfrm>
        </p:spPr>
        <p:txBody>
          <a:bodyPr>
            <a:noAutofit/>
          </a:bodyPr>
          <a:lstStyle/>
          <a:p>
            <a:pPr algn="ctr"/>
            <a:r>
              <a:rPr lang="en-US" sz="3600" dirty="0">
                <a:solidFill>
                  <a:srgbClr val="3399FF"/>
                </a:solidFill>
              </a:rPr>
              <a:t>Least Recently Used (LRU) Algorithm</a:t>
            </a:r>
          </a:p>
        </p:txBody>
      </p:sp>
      <p:sp>
        <p:nvSpPr>
          <p:cNvPr id="3" name="Content Placeholder 2"/>
          <p:cNvSpPr>
            <a:spLocks noGrp="1"/>
          </p:cNvSpPr>
          <p:nvPr>
            <p:ph idx="1"/>
          </p:nvPr>
        </p:nvSpPr>
        <p:spPr>
          <a:xfrm>
            <a:off x="531812" y="1828800"/>
            <a:ext cx="11201400" cy="4191000"/>
          </a:xfrm>
        </p:spPr>
        <p:txBody>
          <a:bodyPr>
            <a:normAutofit/>
          </a:bodyPr>
          <a:lstStyle/>
          <a:p>
            <a:r>
              <a:rPr lang="en-US" sz="2600" dirty="0">
                <a:solidFill>
                  <a:schemeClr val="accent3">
                    <a:lumMod val="75000"/>
                  </a:schemeClr>
                </a:solidFill>
                <a:cs typeface="Times New Roman" pitchFamily="18" charset="0"/>
              </a:rPr>
              <a:t>Replace the page that has not been used for the longest period of time.</a:t>
            </a:r>
          </a:p>
          <a:p>
            <a:endParaRPr lang="en-US" sz="2600" dirty="0">
              <a:solidFill>
                <a:schemeClr val="accent3">
                  <a:lumMod val="75000"/>
                </a:schemeClr>
              </a:solidFill>
              <a:cs typeface="Times New Roman" pitchFamily="18" charset="0"/>
            </a:endParaRPr>
          </a:p>
        </p:txBody>
      </p:sp>
      <p:pic>
        <p:nvPicPr>
          <p:cNvPr id="5" name="Picture 2"/>
          <p:cNvPicPr>
            <a:picLocks noChangeAspect="1" noChangeArrowheads="1"/>
          </p:cNvPicPr>
          <p:nvPr/>
        </p:nvPicPr>
        <p:blipFill>
          <a:blip r:embed="rId3"/>
          <a:srcRect/>
          <a:stretch>
            <a:fillRect/>
          </a:stretch>
        </p:blipFill>
        <p:spPr bwMode="auto">
          <a:xfrm>
            <a:off x="507868" y="2743200"/>
            <a:ext cx="10868369" cy="609600"/>
          </a:xfrm>
          <a:prstGeom prst="rect">
            <a:avLst/>
          </a:prstGeom>
          <a:noFill/>
          <a:ln w="9525">
            <a:noFill/>
            <a:miter lim="800000"/>
            <a:headEnd/>
            <a:tailEnd/>
          </a:ln>
          <a:effectLst/>
        </p:spPr>
      </p:pic>
      <p:grpSp>
        <p:nvGrpSpPr>
          <p:cNvPr id="6" name="Group 5"/>
          <p:cNvGrpSpPr/>
          <p:nvPr/>
        </p:nvGrpSpPr>
        <p:grpSpPr>
          <a:xfrm>
            <a:off x="507868" y="3657600"/>
            <a:ext cx="406294" cy="1143000"/>
            <a:chOff x="990600" y="3657600"/>
            <a:chExt cx="304800" cy="1143000"/>
          </a:xfrm>
        </p:grpSpPr>
        <p:sp>
          <p:nvSpPr>
            <p:cNvPr id="7" name="Rectangle 6"/>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7</a:t>
              </a:r>
            </a:p>
          </p:txBody>
        </p:sp>
        <p:sp>
          <p:nvSpPr>
            <p:cNvPr id="8" name="Rectangle 7"/>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sp>
          <p:nvSpPr>
            <p:cNvPr id="9" name="Rectangle 8"/>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grpSp>
      <p:grpSp>
        <p:nvGrpSpPr>
          <p:cNvPr id="10" name="Group 9"/>
          <p:cNvGrpSpPr/>
          <p:nvPr/>
        </p:nvGrpSpPr>
        <p:grpSpPr>
          <a:xfrm>
            <a:off x="1015736" y="3657600"/>
            <a:ext cx="406294" cy="1143000"/>
            <a:chOff x="990600" y="3657600"/>
            <a:chExt cx="304800" cy="1143000"/>
          </a:xfrm>
        </p:grpSpPr>
        <p:sp>
          <p:nvSpPr>
            <p:cNvPr id="11" name="Rectangle 10"/>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7</a:t>
              </a:r>
            </a:p>
          </p:txBody>
        </p:sp>
        <p:sp>
          <p:nvSpPr>
            <p:cNvPr id="12" name="Rectangle 11"/>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13" name="Rectangle 12"/>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grpSp>
      <p:grpSp>
        <p:nvGrpSpPr>
          <p:cNvPr id="14" name="Group 13"/>
          <p:cNvGrpSpPr/>
          <p:nvPr/>
        </p:nvGrpSpPr>
        <p:grpSpPr>
          <a:xfrm>
            <a:off x="1625177" y="3657600"/>
            <a:ext cx="406294" cy="1143000"/>
            <a:chOff x="990600" y="3657600"/>
            <a:chExt cx="304800" cy="1143000"/>
          </a:xfrm>
        </p:grpSpPr>
        <p:sp>
          <p:nvSpPr>
            <p:cNvPr id="15" name="Rectangle 14"/>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7</a:t>
              </a:r>
            </a:p>
          </p:txBody>
        </p:sp>
        <p:sp>
          <p:nvSpPr>
            <p:cNvPr id="16" name="Rectangle 15"/>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17" name="Rectangle 16"/>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grpSp>
      <p:grpSp>
        <p:nvGrpSpPr>
          <p:cNvPr id="18" name="Group 17"/>
          <p:cNvGrpSpPr/>
          <p:nvPr/>
        </p:nvGrpSpPr>
        <p:grpSpPr>
          <a:xfrm>
            <a:off x="2133044" y="3657600"/>
            <a:ext cx="406294" cy="1143000"/>
            <a:chOff x="990600" y="3657600"/>
            <a:chExt cx="304800" cy="1143000"/>
          </a:xfrm>
        </p:grpSpPr>
        <p:sp>
          <p:nvSpPr>
            <p:cNvPr id="19" name="Rectangle 18"/>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20" name="Rectangle 19"/>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21" name="Rectangle 20"/>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grpSp>
      <p:grpSp>
        <p:nvGrpSpPr>
          <p:cNvPr id="22" name="Group 21"/>
          <p:cNvGrpSpPr/>
          <p:nvPr/>
        </p:nvGrpSpPr>
        <p:grpSpPr>
          <a:xfrm>
            <a:off x="3250353" y="3657600"/>
            <a:ext cx="406294" cy="1143000"/>
            <a:chOff x="990600" y="3657600"/>
            <a:chExt cx="304800" cy="1143000"/>
          </a:xfrm>
        </p:grpSpPr>
        <p:sp>
          <p:nvSpPr>
            <p:cNvPr id="23" name="Rectangle 22"/>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sp>
          <p:nvSpPr>
            <p:cNvPr id="24" name="Rectangle 23"/>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25" name="Rectangle 24"/>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grpSp>
      <p:grpSp>
        <p:nvGrpSpPr>
          <p:cNvPr id="26" name="Group 25"/>
          <p:cNvGrpSpPr/>
          <p:nvPr/>
        </p:nvGrpSpPr>
        <p:grpSpPr>
          <a:xfrm>
            <a:off x="4266089" y="3657600"/>
            <a:ext cx="406294" cy="1143000"/>
            <a:chOff x="990600" y="3657600"/>
            <a:chExt cx="304800" cy="1143000"/>
          </a:xfrm>
        </p:grpSpPr>
        <p:sp>
          <p:nvSpPr>
            <p:cNvPr id="27" name="Rectangle 26"/>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4</a:t>
              </a:r>
            </a:p>
          </p:txBody>
        </p:sp>
        <p:sp>
          <p:nvSpPr>
            <p:cNvPr id="28" name="Rectangle 27"/>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29" name="Rectangle 28"/>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grpSp>
      <p:grpSp>
        <p:nvGrpSpPr>
          <p:cNvPr id="30" name="Group 29"/>
          <p:cNvGrpSpPr/>
          <p:nvPr/>
        </p:nvGrpSpPr>
        <p:grpSpPr>
          <a:xfrm>
            <a:off x="4875530" y="3657600"/>
            <a:ext cx="406294" cy="1143000"/>
            <a:chOff x="990600" y="3657600"/>
            <a:chExt cx="304800" cy="1143000"/>
          </a:xfrm>
        </p:grpSpPr>
        <p:sp>
          <p:nvSpPr>
            <p:cNvPr id="31" name="Rectangle 30"/>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4</a:t>
              </a:r>
            </a:p>
          </p:txBody>
        </p:sp>
        <p:sp>
          <p:nvSpPr>
            <p:cNvPr id="32" name="Rectangle 31"/>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33" name="Rectangle 32"/>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grpSp>
      <p:grpSp>
        <p:nvGrpSpPr>
          <p:cNvPr id="34" name="Group 33"/>
          <p:cNvGrpSpPr/>
          <p:nvPr/>
        </p:nvGrpSpPr>
        <p:grpSpPr>
          <a:xfrm>
            <a:off x="5484971" y="3657600"/>
            <a:ext cx="406294" cy="1143000"/>
            <a:chOff x="990600" y="3657600"/>
            <a:chExt cx="304800" cy="1143000"/>
          </a:xfrm>
        </p:grpSpPr>
        <p:sp>
          <p:nvSpPr>
            <p:cNvPr id="35" name="Rectangle 34"/>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4</a:t>
              </a:r>
            </a:p>
          </p:txBody>
        </p:sp>
        <p:sp>
          <p:nvSpPr>
            <p:cNvPr id="36" name="Rectangle 35"/>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sp>
          <p:nvSpPr>
            <p:cNvPr id="37" name="Rectangle 36"/>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grpSp>
      <p:grpSp>
        <p:nvGrpSpPr>
          <p:cNvPr id="38" name="Group 37"/>
          <p:cNvGrpSpPr/>
          <p:nvPr/>
        </p:nvGrpSpPr>
        <p:grpSpPr>
          <a:xfrm>
            <a:off x="5992839" y="3657600"/>
            <a:ext cx="406294" cy="1143000"/>
            <a:chOff x="990600" y="3657600"/>
            <a:chExt cx="304800" cy="1143000"/>
          </a:xfrm>
        </p:grpSpPr>
        <p:sp>
          <p:nvSpPr>
            <p:cNvPr id="39" name="Rectangle 38"/>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40" name="Rectangle 39"/>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sp>
          <p:nvSpPr>
            <p:cNvPr id="41" name="Rectangle 40"/>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grpSp>
      <p:grpSp>
        <p:nvGrpSpPr>
          <p:cNvPr id="42" name="Group 41"/>
          <p:cNvGrpSpPr/>
          <p:nvPr/>
        </p:nvGrpSpPr>
        <p:grpSpPr>
          <a:xfrm>
            <a:off x="7618016" y="3657600"/>
            <a:ext cx="406294" cy="1143000"/>
            <a:chOff x="990600" y="3657600"/>
            <a:chExt cx="304800" cy="1143000"/>
          </a:xfrm>
        </p:grpSpPr>
        <p:sp>
          <p:nvSpPr>
            <p:cNvPr id="43" name="Rectangle 42"/>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sp>
          <p:nvSpPr>
            <p:cNvPr id="44" name="Rectangle 43"/>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3</a:t>
              </a:r>
            </a:p>
          </p:txBody>
        </p:sp>
        <p:sp>
          <p:nvSpPr>
            <p:cNvPr id="45" name="Rectangle 44"/>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grpSp>
      <p:grpSp>
        <p:nvGrpSpPr>
          <p:cNvPr id="46" name="Group 45"/>
          <p:cNvGrpSpPr/>
          <p:nvPr/>
        </p:nvGrpSpPr>
        <p:grpSpPr>
          <a:xfrm>
            <a:off x="8735325" y="3657600"/>
            <a:ext cx="406294" cy="1143000"/>
            <a:chOff x="990600" y="3657600"/>
            <a:chExt cx="304800" cy="1143000"/>
          </a:xfrm>
        </p:grpSpPr>
        <p:sp>
          <p:nvSpPr>
            <p:cNvPr id="47" name="Rectangle 46"/>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sp>
          <p:nvSpPr>
            <p:cNvPr id="48" name="Rectangle 47"/>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49" name="Rectangle 48"/>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2</a:t>
              </a:r>
            </a:p>
          </p:txBody>
        </p:sp>
      </p:grpSp>
      <p:grpSp>
        <p:nvGrpSpPr>
          <p:cNvPr id="50" name="Group 49"/>
          <p:cNvGrpSpPr/>
          <p:nvPr/>
        </p:nvGrpSpPr>
        <p:grpSpPr>
          <a:xfrm>
            <a:off x="9751060" y="3657600"/>
            <a:ext cx="406294" cy="1143000"/>
            <a:chOff x="990600" y="3657600"/>
            <a:chExt cx="304800" cy="1143000"/>
          </a:xfrm>
        </p:grpSpPr>
        <p:sp>
          <p:nvSpPr>
            <p:cNvPr id="51" name="Rectangle 50"/>
            <p:cNvSpPr/>
            <p:nvPr/>
          </p:nvSpPr>
          <p:spPr>
            <a:xfrm>
              <a:off x="990600" y="3657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1</a:t>
              </a:r>
            </a:p>
          </p:txBody>
        </p:sp>
        <p:sp>
          <p:nvSpPr>
            <p:cNvPr id="52" name="Rectangle 51"/>
            <p:cNvSpPr/>
            <p:nvPr/>
          </p:nvSpPr>
          <p:spPr>
            <a:xfrm>
              <a:off x="990600" y="4038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0</a:t>
              </a:r>
            </a:p>
          </p:txBody>
        </p:sp>
        <p:sp>
          <p:nvSpPr>
            <p:cNvPr id="53" name="Rectangle 52"/>
            <p:cNvSpPr/>
            <p:nvPr/>
          </p:nvSpPr>
          <p:spPr>
            <a:xfrm>
              <a:off x="990600" y="4419600"/>
              <a:ext cx="304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7</a:t>
              </a:r>
            </a:p>
          </p:txBody>
        </p:sp>
      </p:grpSp>
      <p:sp>
        <p:nvSpPr>
          <p:cNvPr id="54" name="Rectangle 53"/>
          <p:cNvSpPr/>
          <p:nvPr/>
        </p:nvSpPr>
        <p:spPr>
          <a:xfrm>
            <a:off x="3961369" y="5486400"/>
            <a:ext cx="2228495" cy="523220"/>
          </a:xfrm>
          <a:prstGeom prst="rect">
            <a:avLst/>
          </a:prstGeom>
        </p:spPr>
        <p:txBody>
          <a:bodyPr wrap="none">
            <a:spAutoFit/>
          </a:bodyPr>
          <a:lstStyle/>
          <a:p>
            <a:r>
              <a:rPr lang="en-US" sz="2800" dirty="0">
                <a:solidFill>
                  <a:srgbClr val="0000FF"/>
                </a:solidFill>
              </a:rPr>
              <a:t>12 page fault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ppt_x"/>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fill="hold"/>
                                        <p:tgtEl>
                                          <p:spTgt spid="46"/>
                                        </p:tgtEl>
                                        <p:attrNameLst>
                                          <p:attrName>ppt_x</p:attrName>
                                        </p:attrNameLst>
                                      </p:cBhvr>
                                      <p:tavLst>
                                        <p:tav tm="0">
                                          <p:val>
                                            <p:strVal val="#ppt_x"/>
                                          </p:val>
                                        </p:tav>
                                        <p:tav tm="100000">
                                          <p:val>
                                            <p:strVal val="#ppt_x"/>
                                          </p:val>
                                        </p:tav>
                                      </p:tavLst>
                                    </p:anim>
                                    <p:anim calcmode="lin" valueType="num">
                                      <p:cBhvr additive="base">
                                        <p:cTn id="6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additive="base">
                                        <p:cTn id="73" dur="500" fill="hold"/>
                                        <p:tgtEl>
                                          <p:spTgt spid="50"/>
                                        </p:tgtEl>
                                        <p:attrNameLst>
                                          <p:attrName>ppt_x</p:attrName>
                                        </p:attrNameLst>
                                      </p:cBhvr>
                                      <p:tavLst>
                                        <p:tav tm="0">
                                          <p:val>
                                            <p:strVal val="#ppt_x"/>
                                          </p:val>
                                        </p:tav>
                                        <p:tav tm="100000">
                                          <p:val>
                                            <p:strVal val="#ppt_x"/>
                                          </p:val>
                                        </p:tav>
                                      </p:tavLst>
                                    </p:anim>
                                    <p:anim calcmode="lin" valueType="num">
                                      <p:cBhvr additive="base">
                                        <p:cTn id="7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additive="base">
                                        <p:cTn id="79" dur="500" fill="hold"/>
                                        <p:tgtEl>
                                          <p:spTgt spid="54"/>
                                        </p:tgtEl>
                                        <p:attrNameLst>
                                          <p:attrName>ppt_x</p:attrName>
                                        </p:attrNameLst>
                                      </p:cBhvr>
                                      <p:tavLst>
                                        <p:tav tm="0">
                                          <p:val>
                                            <p:strVal val="#ppt_x"/>
                                          </p:val>
                                        </p:tav>
                                        <p:tav tm="100000">
                                          <p:val>
                                            <p:strVal val="#ppt_x"/>
                                          </p:val>
                                        </p:tav>
                                      </p:tavLst>
                                    </p:anim>
                                    <p:anim calcmode="lin" valueType="num">
                                      <p:cBhvr additive="base">
                                        <p:cTn id="8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3399FF"/>
                </a:solidFill>
              </a:rPr>
              <a:t>Practice Question 1</a:t>
            </a:r>
          </a:p>
        </p:txBody>
      </p:sp>
      <p:sp>
        <p:nvSpPr>
          <p:cNvPr id="3" name="Content Placeholder 2"/>
          <p:cNvSpPr>
            <a:spLocks noGrp="1"/>
          </p:cNvSpPr>
          <p:nvPr>
            <p:ph idx="1"/>
          </p:nvPr>
        </p:nvSpPr>
        <p:spPr/>
        <p:txBody>
          <a:bodyPr>
            <a:normAutofit/>
          </a:bodyPr>
          <a:lstStyle/>
          <a:p>
            <a:r>
              <a:rPr lang="en-US" sz="2600" dirty="0">
                <a:solidFill>
                  <a:schemeClr val="accent3">
                    <a:lumMod val="75000"/>
                  </a:schemeClr>
                </a:solidFill>
                <a:cs typeface="Times New Roman" pitchFamily="18" charset="0"/>
              </a:rPr>
              <a:t>Reference String – 0, 9, 0, 1, 8, 1, 8, 7, 8, 7, 1, 2, 8, 2, 7, 8, 2, 3, 8, 3</a:t>
            </a:r>
          </a:p>
          <a:p>
            <a:pPr>
              <a:buNone/>
            </a:pPr>
            <a:r>
              <a:rPr lang="en-US" sz="2600" dirty="0">
                <a:solidFill>
                  <a:schemeClr val="accent3">
                    <a:lumMod val="75000"/>
                  </a:schemeClr>
                </a:solidFill>
                <a:cs typeface="Times New Roman" pitchFamily="18" charset="0"/>
              </a:rPr>
              <a:t>3 frames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1812" y="-45720"/>
          <a:ext cx="2251139" cy="6979920"/>
        </p:xfrm>
        <a:graphic>
          <a:graphicData uri="http://schemas.openxmlformats.org/drawingml/2006/table">
            <a:tbl>
              <a:tblPr firstRow="1" bandRow="1">
                <a:tableStyleId>{5C22544A-7EE6-4342-B048-85BDC9FD1C3A}</a:tableStyleId>
              </a:tblPr>
              <a:tblGrid>
                <a:gridCol w="721741">
                  <a:extLst>
                    <a:ext uri="{9D8B030D-6E8A-4147-A177-3AD203B41FA5}">
                      <a16:colId xmlns:a16="http://schemas.microsoft.com/office/drawing/2014/main" val="20000"/>
                    </a:ext>
                  </a:extLst>
                </a:gridCol>
                <a:gridCol w="760730">
                  <a:extLst>
                    <a:ext uri="{9D8B030D-6E8A-4147-A177-3AD203B41FA5}">
                      <a16:colId xmlns:a16="http://schemas.microsoft.com/office/drawing/2014/main" val="20001"/>
                    </a:ext>
                  </a:extLst>
                </a:gridCol>
                <a:gridCol w="768668">
                  <a:extLst>
                    <a:ext uri="{9D8B030D-6E8A-4147-A177-3AD203B41FA5}">
                      <a16:colId xmlns:a16="http://schemas.microsoft.com/office/drawing/2014/main" val="20002"/>
                    </a:ext>
                  </a:extLst>
                </a:gridCol>
              </a:tblGrid>
              <a:tr h="274320">
                <a:tc>
                  <a:txBody>
                    <a:bodyPr/>
                    <a:lstStyle/>
                    <a:p>
                      <a:r>
                        <a:rPr lang="en-US" sz="1200" b="1" baseline="0" dirty="0"/>
                        <a:t>Page </a:t>
                      </a:r>
                    </a:p>
                  </a:txBody>
                  <a:tcPr/>
                </a:tc>
                <a:tc>
                  <a:txBody>
                    <a:bodyPr/>
                    <a:lstStyle/>
                    <a:p>
                      <a:r>
                        <a:rPr lang="en-US" sz="1200" b="1" baseline="0" dirty="0"/>
                        <a:t>Fault</a:t>
                      </a:r>
                    </a:p>
                  </a:txBody>
                  <a:tcPr/>
                </a:tc>
                <a:tc>
                  <a:txBody>
                    <a:bodyPr/>
                    <a:lstStyle/>
                    <a:p>
                      <a:r>
                        <a:rPr lang="en-US" sz="1200" b="1" baseline="0" dirty="0"/>
                        <a:t>After</a:t>
                      </a:r>
                    </a:p>
                  </a:txBody>
                  <a:tcPr/>
                </a:tc>
                <a:extLst>
                  <a:ext uri="{0D108BD9-81ED-4DB2-BD59-A6C34878D82A}">
                    <a16:rowId xmlns:a16="http://schemas.microsoft.com/office/drawing/2014/main" val="10000"/>
                  </a:ext>
                </a:extLst>
              </a:tr>
              <a:tr h="274320">
                <a:tc>
                  <a:txBody>
                    <a:bodyPr/>
                    <a:lstStyle/>
                    <a:p>
                      <a:r>
                        <a:rPr lang="en-US" sz="1600" b="1" baseline="0" dirty="0"/>
                        <a:t>0</a:t>
                      </a:r>
                    </a:p>
                  </a:txBody>
                  <a:tcPr/>
                </a:tc>
                <a:tc>
                  <a:txBody>
                    <a:bodyPr/>
                    <a:lstStyle/>
                    <a:p>
                      <a:r>
                        <a:rPr lang="en-US" sz="1600" b="1" baseline="0" dirty="0"/>
                        <a:t>*</a:t>
                      </a:r>
                    </a:p>
                  </a:txBody>
                  <a:tcPr/>
                </a:tc>
                <a:tc>
                  <a:txBody>
                    <a:bodyPr/>
                    <a:lstStyle/>
                    <a:p>
                      <a:r>
                        <a:rPr lang="en-US" sz="1600" b="1" baseline="0" dirty="0"/>
                        <a:t>0,-,-</a:t>
                      </a:r>
                    </a:p>
                  </a:txBody>
                  <a:tcPr/>
                </a:tc>
                <a:extLst>
                  <a:ext uri="{0D108BD9-81ED-4DB2-BD59-A6C34878D82A}">
                    <a16:rowId xmlns:a16="http://schemas.microsoft.com/office/drawing/2014/main" val="10001"/>
                  </a:ext>
                </a:extLst>
              </a:tr>
              <a:tr h="274320">
                <a:tc>
                  <a:txBody>
                    <a:bodyPr/>
                    <a:lstStyle/>
                    <a:p>
                      <a:r>
                        <a:rPr lang="en-US" sz="1600" b="1" baseline="0" dirty="0"/>
                        <a:t>9</a:t>
                      </a:r>
                    </a:p>
                  </a:txBody>
                  <a:tcPr/>
                </a:tc>
                <a:tc>
                  <a:txBody>
                    <a:bodyPr/>
                    <a:lstStyle/>
                    <a:p>
                      <a:r>
                        <a:rPr lang="en-US" sz="1600" b="1" baseline="0" dirty="0"/>
                        <a:t>*</a:t>
                      </a:r>
                    </a:p>
                  </a:txBody>
                  <a:tcPr/>
                </a:tc>
                <a:tc>
                  <a:txBody>
                    <a:bodyPr/>
                    <a:lstStyle/>
                    <a:p>
                      <a:r>
                        <a:rPr lang="en-US" sz="1600" b="1" baseline="0" dirty="0"/>
                        <a:t>0,9,-</a:t>
                      </a:r>
                    </a:p>
                  </a:txBody>
                  <a:tcPr/>
                </a:tc>
                <a:extLst>
                  <a:ext uri="{0D108BD9-81ED-4DB2-BD59-A6C34878D82A}">
                    <a16:rowId xmlns:a16="http://schemas.microsoft.com/office/drawing/2014/main" val="10002"/>
                  </a:ext>
                </a:extLst>
              </a:tr>
              <a:tr h="274320">
                <a:tc>
                  <a:txBody>
                    <a:bodyPr/>
                    <a:lstStyle/>
                    <a:p>
                      <a:r>
                        <a:rPr lang="en-US" sz="1600" b="1" baseline="0" dirty="0"/>
                        <a:t>0</a:t>
                      </a:r>
                    </a:p>
                  </a:txBody>
                  <a:tcPr/>
                </a:tc>
                <a:tc>
                  <a:txBody>
                    <a:bodyPr/>
                    <a:lstStyle/>
                    <a:p>
                      <a:endParaRPr lang="en-US" sz="1600" b="1" baseline="0" dirty="0"/>
                    </a:p>
                  </a:txBody>
                  <a:tcPr/>
                </a:tc>
                <a:tc>
                  <a:txBody>
                    <a:bodyPr/>
                    <a:lstStyle/>
                    <a:p>
                      <a:r>
                        <a:rPr lang="en-US" sz="1600" b="1" baseline="0" dirty="0"/>
                        <a:t>0,9,-</a:t>
                      </a:r>
                    </a:p>
                  </a:txBody>
                  <a:tcPr/>
                </a:tc>
                <a:extLst>
                  <a:ext uri="{0D108BD9-81ED-4DB2-BD59-A6C34878D82A}">
                    <a16:rowId xmlns:a16="http://schemas.microsoft.com/office/drawing/2014/main" val="10003"/>
                  </a:ext>
                </a:extLst>
              </a:tr>
              <a:tr h="274320">
                <a:tc>
                  <a:txBody>
                    <a:bodyPr/>
                    <a:lstStyle/>
                    <a:p>
                      <a:r>
                        <a:rPr lang="en-US" sz="1600" b="1" baseline="0" dirty="0"/>
                        <a:t>1</a:t>
                      </a:r>
                    </a:p>
                  </a:txBody>
                  <a:tcPr/>
                </a:tc>
                <a:tc>
                  <a:txBody>
                    <a:bodyPr/>
                    <a:lstStyle/>
                    <a:p>
                      <a:r>
                        <a:rPr lang="en-US" sz="1600" b="1" baseline="0" dirty="0"/>
                        <a:t>*</a:t>
                      </a:r>
                    </a:p>
                  </a:txBody>
                  <a:tcPr/>
                </a:tc>
                <a:tc>
                  <a:txBody>
                    <a:bodyPr/>
                    <a:lstStyle/>
                    <a:p>
                      <a:r>
                        <a:rPr lang="en-US" sz="1600" b="1" baseline="0" dirty="0"/>
                        <a:t>0,9,1</a:t>
                      </a:r>
                    </a:p>
                  </a:txBody>
                  <a:tcPr/>
                </a:tc>
                <a:extLst>
                  <a:ext uri="{0D108BD9-81ED-4DB2-BD59-A6C34878D82A}">
                    <a16:rowId xmlns:a16="http://schemas.microsoft.com/office/drawing/2014/main" val="10004"/>
                  </a:ext>
                </a:extLst>
              </a:tr>
              <a:tr h="274320">
                <a:tc>
                  <a:txBody>
                    <a:bodyPr/>
                    <a:lstStyle/>
                    <a:p>
                      <a:r>
                        <a:rPr lang="en-US" sz="1600" b="1" baseline="0" dirty="0"/>
                        <a:t>8</a:t>
                      </a:r>
                    </a:p>
                  </a:txBody>
                  <a:tcPr/>
                </a:tc>
                <a:tc>
                  <a:txBody>
                    <a:bodyPr/>
                    <a:lstStyle/>
                    <a:p>
                      <a:r>
                        <a:rPr lang="en-US" sz="1600" b="1" baseline="0" dirty="0"/>
                        <a:t>*</a:t>
                      </a:r>
                    </a:p>
                  </a:txBody>
                  <a:tcPr/>
                </a:tc>
                <a:tc>
                  <a:txBody>
                    <a:bodyPr/>
                    <a:lstStyle/>
                    <a:p>
                      <a:r>
                        <a:rPr lang="en-US" sz="1600" b="1" baseline="0" dirty="0"/>
                        <a:t>9,1,8</a:t>
                      </a:r>
                    </a:p>
                  </a:txBody>
                  <a:tcPr/>
                </a:tc>
                <a:extLst>
                  <a:ext uri="{0D108BD9-81ED-4DB2-BD59-A6C34878D82A}">
                    <a16:rowId xmlns:a16="http://schemas.microsoft.com/office/drawing/2014/main" val="10005"/>
                  </a:ext>
                </a:extLst>
              </a:tr>
              <a:tr h="274320">
                <a:tc>
                  <a:txBody>
                    <a:bodyPr/>
                    <a:lstStyle/>
                    <a:p>
                      <a:r>
                        <a:rPr lang="en-US" sz="1600" b="1" baseline="0" dirty="0"/>
                        <a:t>1</a:t>
                      </a:r>
                    </a:p>
                  </a:txBody>
                  <a:tcPr/>
                </a:tc>
                <a:tc>
                  <a:txBody>
                    <a:bodyPr/>
                    <a:lstStyle/>
                    <a:p>
                      <a:endParaRPr lang="en-US" sz="1600" b="1" baseline="0" dirty="0"/>
                    </a:p>
                  </a:txBody>
                  <a:tcPr/>
                </a:tc>
                <a:tc>
                  <a:txBody>
                    <a:bodyPr/>
                    <a:lstStyle/>
                    <a:p>
                      <a:r>
                        <a:rPr lang="en-US" sz="1600" b="1" baseline="0" dirty="0"/>
                        <a:t>9,1,8</a:t>
                      </a:r>
                    </a:p>
                  </a:txBody>
                  <a:tcPr/>
                </a:tc>
                <a:extLst>
                  <a:ext uri="{0D108BD9-81ED-4DB2-BD59-A6C34878D82A}">
                    <a16:rowId xmlns:a16="http://schemas.microsoft.com/office/drawing/2014/main" val="10006"/>
                  </a:ext>
                </a:extLst>
              </a:tr>
              <a:tr h="274320">
                <a:tc>
                  <a:txBody>
                    <a:bodyPr/>
                    <a:lstStyle/>
                    <a:p>
                      <a:r>
                        <a:rPr lang="en-US" sz="1600" b="1" baseline="0" dirty="0"/>
                        <a:t>8</a:t>
                      </a:r>
                    </a:p>
                  </a:txBody>
                  <a:tcPr/>
                </a:tc>
                <a:tc>
                  <a:txBody>
                    <a:bodyPr/>
                    <a:lstStyle/>
                    <a:p>
                      <a:endParaRPr lang="en-US" sz="1600" b="1" baseline="0" dirty="0"/>
                    </a:p>
                  </a:txBody>
                  <a:tcPr/>
                </a:tc>
                <a:tc>
                  <a:txBody>
                    <a:bodyPr/>
                    <a:lstStyle/>
                    <a:p>
                      <a:r>
                        <a:rPr lang="en-US" sz="1600" b="1" baseline="0" dirty="0"/>
                        <a:t>9,1,8</a:t>
                      </a:r>
                    </a:p>
                  </a:txBody>
                  <a:tcPr/>
                </a:tc>
                <a:extLst>
                  <a:ext uri="{0D108BD9-81ED-4DB2-BD59-A6C34878D82A}">
                    <a16:rowId xmlns:a16="http://schemas.microsoft.com/office/drawing/2014/main" val="10007"/>
                  </a:ext>
                </a:extLst>
              </a:tr>
              <a:tr h="274320">
                <a:tc>
                  <a:txBody>
                    <a:bodyPr/>
                    <a:lstStyle/>
                    <a:p>
                      <a:r>
                        <a:rPr lang="en-US" sz="1600" b="1" baseline="0" dirty="0"/>
                        <a:t>7</a:t>
                      </a:r>
                    </a:p>
                  </a:txBody>
                  <a:tcPr/>
                </a:tc>
                <a:tc>
                  <a:txBody>
                    <a:bodyPr/>
                    <a:lstStyle/>
                    <a:p>
                      <a:r>
                        <a:rPr lang="en-US" sz="1600" b="1" baseline="0" dirty="0"/>
                        <a:t>*</a:t>
                      </a:r>
                    </a:p>
                  </a:txBody>
                  <a:tcPr/>
                </a:tc>
                <a:tc>
                  <a:txBody>
                    <a:bodyPr/>
                    <a:lstStyle/>
                    <a:p>
                      <a:r>
                        <a:rPr lang="en-US" sz="1600" b="1" baseline="0" dirty="0"/>
                        <a:t>1,8,7</a:t>
                      </a:r>
                    </a:p>
                  </a:txBody>
                  <a:tcPr/>
                </a:tc>
                <a:extLst>
                  <a:ext uri="{0D108BD9-81ED-4DB2-BD59-A6C34878D82A}">
                    <a16:rowId xmlns:a16="http://schemas.microsoft.com/office/drawing/2014/main" val="10008"/>
                  </a:ext>
                </a:extLst>
              </a:tr>
              <a:tr h="274320">
                <a:tc>
                  <a:txBody>
                    <a:bodyPr/>
                    <a:lstStyle/>
                    <a:p>
                      <a:r>
                        <a:rPr lang="en-US" sz="1600" b="1" baseline="0" dirty="0"/>
                        <a:t>8</a:t>
                      </a:r>
                    </a:p>
                  </a:txBody>
                  <a:tcPr/>
                </a:tc>
                <a:tc>
                  <a:txBody>
                    <a:bodyPr/>
                    <a:lstStyle/>
                    <a:p>
                      <a:endParaRPr lang="en-US" sz="1600" b="1" baseline="0"/>
                    </a:p>
                  </a:txBody>
                  <a:tcPr/>
                </a:tc>
                <a:tc>
                  <a:txBody>
                    <a:bodyPr/>
                    <a:lstStyle/>
                    <a:p>
                      <a:r>
                        <a:rPr lang="en-US" sz="1600" b="1" baseline="0" dirty="0"/>
                        <a:t>1,8,7</a:t>
                      </a:r>
                    </a:p>
                  </a:txBody>
                  <a:tcPr/>
                </a:tc>
                <a:extLst>
                  <a:ext uri="{0D108BD9-81ED-4DB2-BD59-A6C34878D82A}">
                    <a16:rowId xmlns:a16="http://schemas.microsoft.com/office/drawing/2014/main" val="10009"/>
                  </a:ext>
                </a:extLst>
              </a:tr>
              <a:tr h="274320">
                <a:tc>
                  <a:txBody>
                    <a:bodyPr/>
                    <a:lstStyle/>
                    <a:p>
                      <a:r>
                        <a:rPr lang="en-US" sz="1600" b="1" baseline="0" dirty="0"/>
                        <a:t>7</a:t>
                      </a:r>
                    </a:p>
                  </a:txBody>
                  <a:tcPr/>
                </a:tc>
                <a:tc>
                  <a:txBody>
                    <a:bodyPr/>
                    <a:lstStyle/>
                    <a:p>
                      <a:endParaRPr lang="en-US" sz="1600" b="1" baseline="0"/>
                    </a:p>
                  </a:txBody>
                  <a:tcPr/>
                </a:tc>
                <a:tc>
                  <a:txBody>
                    <a:bodyPr/>
                    <a:lstStyle/>
                    <a:p>
                      <a:r>
                        <a:rPr lang="en-US" sz="1600" b="1" baseline="0" dirty="0"/>
                        <a:t>1,8,7</a:t>
                      </a:r>
                    </a:p>
                  </a:txBody>
                  <a:tcPr/>
                </a:tc>
                <a:extLst>
                  <a:ext uri="{0D108BD9-81ED-4DB2-BD59-A6C34878D82A}">
                    <a16:rowId xmlns:a16="http://schemas.microsoft.com/office/drawing/2014/main" val="10010"/>
                  </a:ext>
                </a:extLst>
              </a:tr>
              <a:tr h="274320">
                <a:tc>
                  <a:txBody>
                    <a:bodyPr/>
                    <a:lstStyle/>
                    <a:p>
                      <a:r>
                        <a:rPr lang="en-US" sz="1600" b="1" baseline="0" dirty="0"/>
                        <a:t>1</a:t>
                      </a:r>
                    </a:p>
                  </a:txBody>
                  <a:tcPr/>
                </a:tc>
                <a:tc>
                  <a:txBody>
                    <a:bodyPr/>
                    <a:lstStyle/>
                    <a:p>
                      <a:endParaRPr lang="en-US" sz="1600" b="1" baseline="0"/>
                    </a:p>
                  </a:txBody>
                  <a:tcPr/>
                </a:tc>
                <a:tc>
                  <a:txBody>
                    <a:bodyPr/>
                    <a:lstStyle/>
                    <a:p>
                      <a:r>
                        <a:rPr lang="en-US" sz="1600" b="1" baseline="0" dirty="0"/>
                        <a:t>1,8,7</a:t>
                      </a:r>
                    </a:p>
                  </a:txBody>
                  <a:tcPr/>
                </a:tc>
                <a:extLst>
                  <a:ext uri="{0D108BD9-81ED-4DB2-BD59-A6C34878D82A}">
                    <a16:rowId xmlns:a16="http://schemas.microsoft.com/office/drawing/2014/main" val="10011"/>
                  </a:ext>
                </a:extLst>
              </a:tr>
              <a:tr h="274320">
                <a:tc>
                  <a:txBody>
                    <a:bodyPr/>
                    <a:lstStyle/>
                    <a:p>
                      <a:r>
                        <a:rPr lang="en-US" sz="1600" b="1" baseline="0" dirty="0"/>
                        <a:t>2</a:t>
                      </a:r>
                    </a:p>
                  </a:txBody>
                  <a:tcPr/>
                </a:tc>
                <a:tc>
                  <a:txBody>
                    <a:bodyPr/>
                    <a:lstStyle/>
                    <a:p>
                      <a:r>
                        <a:rPr lang="en-US" sz="1600" b="1" baseline="0" dirty="0"/>
                        <a:t>*</a:t>
                      </a:r>
                    </a:p>
                  </a:txBody>
                  <a:tcPr/>
                </a:tc>
                <a:tc>
                  <a:txBody>
                    <a:bodyPr/>
                    <a:lstStyle/>
                    <a:p>
                      <a:r>
                        <a:rPr lang="en-US" sz="1600" b="1" baseline="0" dirty="0"/>
                        <a:t>8,7,2</a:t>
                      </a:r>
                    </a:p>
                  </a:txBody>
                  <a:tcPr/>
                </a:tc>
                <a:extLst>
                  <a:ext uri="{0D108BD9-81ED-4DB2-BD59-A6C34878D82A}">
                    <a16:rowId xmlns:a16="http://schemas.microsoft.com/office/drawing/2014/main" val="10012"/>
                  </a:ext>
                </a:extLst>
              </a:tr>
              <a:tr h="274320">
                <a:tc>
                  <a:txBody>
                    <a:bodyPr/>
                    <a:lstStyle/>
                    <a:p>
                      <a:r>
                        <a:rPr lang="en-US" sz="1600" b="1" baseline="0" dirty="0"/>
                        <a:t>8</a:t>
                      </a:r>
                    </a:p>
                  </a:txBody>
                  <a:tcPr/>
                </a:tc>
                <a:tc>
                  <a:txBody>
                    <a:bodyPr/>
                    <a:lstStyle/>
                    <a:p>
                      <a:endParaRPr lang="en-US" sz="1600" b="1" baseline="0"/>
                    </a:p>
                  </a:txBody>
                  <a:tcPr/>
                </a:tc>
                <a:tc>
                  <a:txBody>
                    <a:bodyPr/>
                    <a:lstStyle/>
                    <a:p>
                      <a:r>
                        <a:rPr lang="en-US" sz="1600" b="1" baseline="0" dirty="0"/>
                        <a:t>8,7,2</a:t>
                      </a:r>
                    </a:p>
                  </a:txBody>
                  <a:tcPr/>
                </a:tc>
                <a:extLst>
                  <a:ext uri="{0D108BD9-81ED-4DB2-BD59-A6C34878D82A}">
                    <a16:rowId xmlns:a16="http://schemas.microsoft.com/office/drawing/2014/main" val="10013"/>
                  </a:ext>
                </a:extLst>
              </a:tr>
              <a:tr h="274320">
                <a:tc>
                  <a:txBody>
                    <a:bodyPr/>
                    <a:lstStyle/>
                    <a:p>
                      <a:r>
                        <a:rPr lang="en-US" sz="1600" b="1" baseline="0" dirty="0"/>
                        <a:t>2</a:t>
                      </a:r>
                    </a:p>
                  </a:txBody>
                  <a:tcPr/>
                </a:tc>
                <a:tc>
                  <a:txBody>
                    <a:bodyPr/>
                    <a:lstStyle/>
                    <a:p>
                      <a:endParaRPr lang="en-US" sz="1600" b="1" baseline="0"/>
                    </a:p>
                  </a:txBody>
                  <a:tcPr/>
                </a:tc>
                <a:tc>
                  <a:txBody>
                    <a:bodyPr/>
                    <a:lstStyle/>
                    <a:p>
                      <a:r>
                        <a:rPr lang="en-US" sz="1600" b="1" baseline="0" dirty="0"/>
                        <a:t>8,7,2</a:t>
                      </a:r>
                    </a:p>
                  </a:txBody>
                  <a:tcPr/>
                </a:tc>
                <a:extLst>
                  <a:ext uri="{0D108BD9-81ED-4DB2-BD59-A6C34878D82A}">
                    <a16:rowId xmlns:a16="http://schemas.microsoft.com/office/drawing/2014/main" val="10014"/>
                  </a:ext>
                </a:extLst>
              </a:tr>
              <a:tr h="274320">
                <a:tc>
                  <a:txBody>
                    <a:bodyPr/>
                    <a:lstStyle/>
                    <a:p>
                      <a:r>
                        <a:rPr lang="en-US" sz="1600" b="1" baseline="0" dirty="0"/>
                        <a:t>7</a:t>
                      </a:r>
                    </a:p>
                  </a:txBody>
                  <a:tcPr/>
                </a:tc>
                <a:tc>
                  <a:txBody>
                    <a:bodyPr/>
                    <a:lstStyle/>
                    <a:p>
                      <a:endParaRPr lang="en-US" sz="1600" b="1" baseline="0"/>
                    </a:p>
                  </a:txBody>
                  <a:tcPr/>
                </a:tc>
                <a:tc>
                  <a:txBody>
                    <a:bodyPr/>
                    <a:lstStyle/>
                    <a:p>
                      <a:r>
                        <a:rPr lang="en-US" sz="1600" b="1" baseline="0" dirty="0"/>
                        <a:t>8,7,2</a:t>
                      </a:r>
                    </a:p>
                  </a:txBody>
                  <a:tcPr/>
                </a:tc>
                <a:extLst>
                  <a:ext uri="{0D108BD9-81ED-4DB2-BD59-A6C34878D82A}">
                    <a16:rowId xmlns:a16="http://schemas.microsoft.com/office/drawing/2014/main" val="10015"/>
                  </a:ext>
                </a:extLst>
              </a:tr>
              <a:tr h="274320">
                <a:tc>
                  <a:txBody>
                    <a:bodyPr/>
                    <a:lstStyle/>
                    <a:p>
                      <a:r>
                        <a:rPr lang="en-US" sz="1600" b="1" baseline="0" dirty="0"/>
                        <a:t>8</a:t>
                      </a:r>
                    </a:p>
                  </a:txBody>
                  <a:tcPr/>
                </a:tc>
                <a:tc>
                  <a:txBody>
                    <a:bodyPr/>
                    <a:lstStyle/>
                    <a:p>
                      <a:endParaRPr lang="en-US" sz="1600" b="1" baseline="0"/>
                    </a:p>
                  </a:txBody>
                  <a:tcPr/>
                </a:tc>
                <a:tc>
                  <a:txBody>
                    <a:bodyPr/>
                    <a:lstStyle/>
                    <a:p>
                      <a:r>
                        <a:rPr lang="en-US" sz="1600" b="1" baseline="0" dirty="0"/>
                        <a:t>8,7,2</a:t>
                      </a:r>
                    </a:p>
                  </a:txBody>
                  <a:tcPr/>
                </a:tc>
                <a:extLst>
                  <a:ext uri="{0D108BD9-81ED-4DB2-BD59-A6C34878D82A}">
                    <a16:rowId xmlns:a16="http://schemas.microsoft.com/office/drawing/2014/main" val="10016"/>
                  </a:ext>
                </a:extLst>
              </a:tr>
              <a:tr h="274320">
                <a:tc>
                  <a:txBody>
                    <a:bodyPr/>
                    <a:lstStyle/>
                    <a:p>
                      <a:r>
                        <a:rPr lang="en-US" sz="1600" b="1" baseline="0" dirty="0"/>
                        <a:t>2</a:t>
                      </a:r>
                    </a:p>
                  </a:txBody>
                  <a:tcPr/>
                </a:tc>
                <a:tc>
                  <a:txBody>
                    <a:bodyPr/>
                    <a:lstStyle/>
                    <a:p>
                      <a:endParaRPr lang="en-US" sz="1600" b="1" baseline="0"/>
                    </a:p>
                  </a:txBody>
                  <a:tcPr/>
                </a:tc>
                <a:tc>
                  <a:txBody>
                    <a:bodyPr/>
                    <a:lstStyle/>
                    <a:p>
                      <a:r>
                        <a:rPr lang="en-US" sz="1600" b="1" baseline="0" dirty="0"/>
                        <a:t>8,7,2</a:t>
                      </a:r>
                    </a:p>
                  </a:txBody>
                  <a:tcPr/>
                </a:tc>
                <a:extLst>
                  <a:ext uri="{0D108BD9-81ED-4DB2-BD59-A6C34878D82A}">
                    <a16:rowId xmlns:a16="http://schemas.microsoft.com/office/drawing/2014/main" val="10017"/>
                  </a:ext>
                </a:extLst>
              </a:tr>
              <a:tr h="274320">
                <a:tc>
                  <a:txBody>
                    <a:bodyPr/>
                    <a:lstStyle/>
                    <a:p>
                      <a:r>
                        <a:rPr lang="en-US" sz="1600" b="1" baseline="0" dirty="0"/>
                        <a:t>3</a:t>
                      </a:r>
                    </a:p>
                  </a:txBody>
                  <a:tcPr/>
                </a:tc>
                <a:tc>
                  <a:txBody>
                    <a:bodyPr/>
                    <a:lstStyle/>
                    <a:p>
                      <a:r>
                        <a:rPr lang="en-US" sz="1600" b="1" baseline="0" dirty="0"/>
                        <a:t>*</a:t>
                      </a:r>
                    </a:p>
                  </a:txBody>
                  <a:tcPr/>
                </a:tc>
                <a:tc>
                  <a:txBody>
                    <a:bodyPr/>
                    <a:lstStyle/>
                    <a:p>
                      <a:r>
                        <a:rPr lang="en-US" sz="1600" b="1" baseline="0" dirty="0"/>
                        <a:t>7,2,3</a:t>
                      </a:r>
                    </a:p>
                  </a:txBody>
                  <a:tcPr/>
                </a:tc>
                <a:extLst>
                  <a:ext uri="{0D108BD9-81ED-4DB2-BD59-A6C34878D82A}">
                    <a16:rowId xmlns:a16="http://schemas.microsoft.com/office/drawing/2014/main" val="10018"/>
                  </a:ext>
                </a:extLst>
              </a:tr>
              <a:tr h="274320">
                <a:tc>
                  <a:txBody>
                    <a:bodyPr/>
                    <a:lstStyle/>
                    <a:p>
                      <a:r>
                        <a:rPr lang="en-US" sz="1600" b="1" baseline="0" dirty="0"/>
                        <a:t>8</a:t>
                      </a:r>
                    </a:p>
                  </a:txBody>
                  <a:tcPr/>
                </a:tc>
                <a:tc>
                  <a:txBody>
                    <a:bodyPr/>
                    <a:lstStyle/>
                    <a:p>
                      <a:r>
                        <a:rPr lang="en-US" sz="1600" b="1" baseline="0" dirty="0"/>
                        <a:t>*</a:t>
                      </a:r>
                    </a:p>
                  </a:txBody>
                  <a:tcPr/>
                </a:tc>
                <a:tc>
                  <a:txBody>
                    <a:bodyPr/>
                    <a:lstStyle/>
                    <a:p>
                      <a:r>
                        <a:rPr lang="en-US" sz="1600" b="1" baseline="0" dirty="0"/>
                        <a:t>2,3,8</a:t>
                      </a:r>
                    </a:p>
                  </a:txBody>
                  <a:tcPr/>
                </a:tc>
                <a:extLst>
                  <a:ext uri="{0D108BD9-81ED-4DB2-BD59-A6C34878D82A}">
                    <a16:rowId xmlns:a16="http://schemas.microsoft.com/office/drawing/2014/main" val="10019"/>
                  </a:ext>
                </a:extLst>
              </a:tr>
              <a:tr h="274320">
                <a:tc>
                  <a:txBody>
                    <a:bodyPr/>
                    <a:lstStyle/>
                    <a:p>
                      <a:r>
                        <a:rPr lang="en-US" sz="1600" b="1" baseline="0" dirty="0"/>
                        <a:t>3</a:t>
                      </a:r>
                    </a:p>
                  </a:txBody>
                  <a:tcPr/>
                </a:tc>
                <a:tc>
                  <a:txBody>
                    <a:bodyPr/>
                    <a:lstStyle/>
                    <a:p>
                      <a:endParaRPr lang="en-US" sz="1600" b="1" baseline="0" dirty="0"/>
                    </a:p>
                  </a:txBody>
                  <a:tcPr/>
                </a:tc>
                <a:tc>
                  <a:txBody>
                    <a:bodyPr/>
                    <a:lstStyle/>
                    <a:p>
                      <a:r>
                        <a:rPr lang="en-US" sz="1600" b="1" baseline="0" dirty="0"/>
                        <a:t>2,3,8</a:t>
                      </a:r>
                    </a:p>
                  </a:txBody>
                  <a:tcPr/>
                </a:tc>
                <a:extLst>
                  <a:ext uri="{0D108BD9-81ED-4DB2-BD59-A6C34878D82A}">
                    <a16:rowId xmlns:a16="http://schemas.microsoft.com/office/drawing/2014/main" val="10020"/>
                  </a:ext>
                </a:extLst>
              </a:tr>
            </a:tbl>
          </a:graphicData>
        </a:graphic>
      </p:graphicFrame>
      <p:graphicFrame>
        <p:nvGraphicFramePr>
          <p:cNvPr id="8" name="Table 7"/>
          <p:cNvGraphicFramePr>
            <a:graphicFrameLocks noGrp="1"/>
          </p:cNvGraphicFramePr>
          <p:nvPr/>
        </p:nvGraphicFramePr>
        <p:xfrm>
          <a:off x="4189412" y="-76200"/>
          <a:ext cx="2251139" cy="6979920"/>
        </p:xfrm>
        <a:graphic>
          <a:graphicData uri="http://schemas.openxmlformats.org/drawingml/2006/table">
            <a:tbl>
              <a:tblPr firstRow="1" bandRow="1">
                <a:tableStyleId>{5C22544A-7EE6-4342-B048-85BDC9FD1C3A}</a:tableStyleId>
              </a:tblPr>
              <a:tblGrid>
                <a:gridCol w="721741">
                  <a:extLst>
                    <a:ext uri="{9D8B030D-6E8A-4147-A177-3AD203B41FA5}">
                      <a16:colId xmlns:a16="http://schemas.microsoft.com/office/drawing/2014/main" val="20000"/>
                    </a:ext>
                  </a:extLst>
                </a:gridCol>
                <a:gridCol w="760730">
                  <a:extLst>
                    <a:ext uri="{9D8B030D-6E8A-4147-A177-3AD203B41FA5}">
                      <a16:colId xmlns:a16="http://schemas.microsoft.com/office/drawing/2014/main" val="20001"/>
                    </a:ext>
                  </a:extLst>
                </a:gridCol>
                <a:gridCol w="768668">
                  <a:extLst>
                    <a:ext uri="{9D8B030D-6E8A-4147-A177-3AD203B41FA5}">
                      <a16:colId xmlns:a16="http://schemas.microsoft.com/office/drawing/2014/main" val="20002"/>
                    </a:ext>
                  </a:extLst>
                </a:gridCol>
              </a:tblGrid>
              <a:tr h="274320">
                <a:tc>
                  <a:txBody>
                    <a:bodyPr/>
                    <a:lstStyle/>
                    <a:p>
                      <a:r>
                        <a:rPr lang="en-US" sz="1200" b="1" baseline="0" dirty="0"/>
                        <a:t>Page </a:t>
                      </a:r>
                    </a:p>
                  </a:txBody>
                  <a:tcPr/>
                </a:tc>
                <a:tc>
                  <a:txBody>
                    <a:bodyPr/>
                    <a:lstStyle/>
                    <a:p>
                      <a:r>
                        <a:rPr lang="en-US" sz="1200" b="1" baseline="0" dirty="0"/>
                        <a:t>Fault</a:t>
                      </a:r>
                    </a:p>
                  </a:txBody>
                  <a:tcPr/>
                </a:tc>
                <a:tc>
                  <a:txBody>
                    <a:bodyPr/>
                    <a:lstStyle/>
                    <a:p>
                      <a:r>
                        <a:rPr lang="en-US" sz="1200" b="1" baseline="0" dirty="0"/>
                        <a:t>After</a:t>
                      </a:r>
                    </a:p>
                  </a:txBody>
                  <a:tcPr/>
                </a:tc>
                <a:extLst>
                  <a:ext uri="{0D108BD9-81ED-4DB2-BD59-A6C34878D82A}">
                    <a16:rowId xmlns:a16="http://schemas.microsoft.com/office/drawing/2014/main" val="10000"/>
                  </a:ext>
                </a:extLst>
              </a:tr>
              <a:tr h="274320">
                <a:tc>
                  <a:txBody>
                    <a:bodyPr/>
                    <a:lstStyle/>
                    <a:p>
                      <a:r>
                        <a:rPr lang="en-US" sz="1600" b="1" baseline="0" dirty="0"/>
                        <a:t>0</a:t>
                      </a:r>
                    </a:p>
                  </a:txBody>
                  <a:tcPr/>
                </a:tc>
                <a:tc>
                  <a:txBody>
                    <a:bodyPr/>
                    <a:lstStyle/>
                    <a:p>
                      <a:r>
                        <a:rPr lang="en-US" sz="1600" b="1" baseline="0" dirty="0"/>
                        <a:t>*</a:t>
                      </a:r>
                    </a:p>
                  </a:txBody>
                  <a:tcPr/>
                </a:tc>
                <a:tc>
                  <a:txBody>
                    <a:bodyPr/>
                    <a:lstStyle/>
                    <a:p>
                      <a:r>
                        <a:rPr lang="en-US" sz="1600" b="1" baseline="0" dirty="0"/>
                        <a:t>0,-,-</a:t>
                      </a:r>
                    </a:p>
                  </a:txBody>
                  <a:tcPr/>
                </a:tc>
                <a:extLst>
                  <a:ext uri="{0D108BD9-81ED-4DB2-BD59-A6C34878D82A}">
                    <a16:rowId xmlns:a16="http://schemas.microsoft.com/office/drawing/2014/main" val="10001"/>
                  </a:ext>
                </a:extLst>
              </a:tr>
              <a:tr h="274320">
                <a:tc>
                  <a:txBody>
                    <a:bodyPr/>
                    <a:lstStyle/>
                    <a:p>
                      <a:r>
                        <a:rPr lang="en-US" sz="1600" b="1" baseline="0" dirty="0"/>
                        <a:t>9</a:t>
                      </a:r>
                    </a:p>
                  </a:txBody>
                  <a:tcPr/>
                </a:tc>
                <a:tc>
                  <a:txBody>
                    <a:bodyPr/>
                    <a:lstStyle/>
                    <a:p>
                      <a:r>
                        <a:rPr lang="en-US" sz="1600" b="1" baseline="0" dirty="0"/>
                        <a:t>*</a:t>
                      </a:r>
                    </a:p>
                  </a:txBody>
                  <a:tcPr/>
                </a:tc>
                <a:tc>
                  <a:txBody>
                    <a:bodyPr/>
                    <a:lstStyle/>
                    <a:p>
                      <a:r>
                        <a:rPr lang="en-US" sz="1600" b="1" baseline="0" dirty="0"/>
                        <a:t>0,9,-</a:t>
                      </a:r>
                    </a:p>
                  </a:txBody>
                  <a:tcPr/>
                </a:tc>
                <a:extLst>
                  <a:ext uri="{0D108BD9-81ED-4DB2-BD59-A6C34878D82A}">
                    <a16:rowId xmlns:a16="http://schemas.microsoft.com/office/drawing/2014/main" val="10002"/>
                  </a:ext>
                </a:extLst>
              </a:tr>
              <a:tr h="274320">
                <a:tc>
                  <a:txBody>
                    <a:bodyPr/>
                    <a:lstStyle/>
                    <a:p>
                      <a:r>
                        <a:rPr lang="en-US" sz="1600" b="1" baseline="0" dirty="0"/>
                        <a:t>0</a:t>
                      </a:r>
                    </a:p>
                  </a:txBody>
                  <a:tcPr/>
                </a:tc>
                <a:tc>
                  <a:txBody>
                    <a:bodyPr/>
                    <a:lstStyle/>
                    <a:p>
                      <a:endParaRPr lang="en-US" sz="1600" b="1" baseline="0" dirty="0"/>
                    </a:p>
                  </a:txBody>
                  <a:tcPr/>
                </a:tc>
                <a:tc>
                  <a:txBody>
                    <a:bodyPr/>
                    <a:lstStyle/>
                    <a:p>
                      <a:r>
                        <a:rPr lang="en-US" sz="1600" b="1" baseline="0" dirty="0"/>
                        <a:t>0,9,-</a:t>
                      </a:r>
                    </a:p>
                  </a:txBody>
                  <a:tcPr/>
                </a:tc>
                <a:extLst>
                  <a:ext uri="{0D108BD9-81ED-4DB2-BD59-A6C34878D82A}">
                    <a16:rowId xmlns:a16="http://schemas.microsoft.com/office/drawing/2014/main" val="10003"/>
                  </a:ext>
                </a:extLst>
              </a:tr>
              <a:tr h="274320">
                <a:tc>
                  <a:txBody>
                    <a:bodyPr/>
                    <a:lstStyle/>
                    <a:p>
                      <a:r>
                        <a:rPr lang="en-US" sz="1600" b="1" baseline="0" dirty="0"/>
                        <a:t>1</a:t>
                      </a:r>
                    </a:p>
                  </a:txBody>
                  <a:tcPr/>
                </a:tc>
                <a:tc>
                  <a:txBody>
                    <a:bodyPr/>
                    <a:lstStyle/>
                    <a:p>
                      <a:r>
                        <a:rPr lang="en-US" sz="1600" b="1" baseline="0" dirty="0"/>
                        <a:t>*</a:t>
                      </a:r>
                    </a:p>
                  </a:txBody>
                  <a:tcPr/>
                </a:tc>
                <a:tc>
                  <a:txBody>
                    <a:bodyPr/>
                    <a:lstStyle/>
                    <a:p>
                      <a:r>
                        <a:rPr lang="en-US" sz="1600" b="1" baseline="0" dirty="0"/>
                        <a:t>0,9,1</a:t>
                      </a:r>
                    </a:p>
                  </a:txBody>
                  <a:tcPr/>
                </a:tc>
                <a:extLst>
                  <a:ext uri="{0D108BD9-81ED-4DB2-BD59-A6C34878D82A}">
                    <a16:rowId xmlns:a16="http://schemas.microsoft.com/office/drawing/2014/main" val="10004"/>
                  </a:ext>
                </a:extLst>
              </a:tr>
              <a:tr h="274320">
                <a:tc>
                  <a:txBody>
                    <a:bodyPr/>
                    <a:lstStyle/>
                    <a:p>
                      <a:r>
                        <a:rPr lang="en-US" sz="1600" b="1" baseline="0" dirty="0"/>
                        <a:t>8</a:t>
                      </a:r>
                    </a:p>
                  </a:txBody>
                  <a:tcPr/>
                </a:tc>
                <a:tc>
                  <a:txBody>
                    <a:bodyPr/>
                    <a:lstStyle/>
                    <a:p>
                      <a:r>
                        <a:rPr lang="en-US" sz="1600" b="1" baseline="0" dirty="0"/>
                        <a:t>*</a:t>
                      </a:r>
                    </a:p>
                  </a:txBody>
                  <a:tcPr/>
                </a:tc>
                <a:tc>
                  <a:txBody>
                    <a:bodyPr/>
                    <a:lstStyle/>
                    <a:p>
                      <a:r>
                        <a:rPr lang="en-US" sz="1600" b="1" baseline="0" dirty="0"/>
                        <a:t>9,1,8</a:t>
                      </a:r>
                    </a:p>
                  </a:txBody>
                  <a:tcPr/>
                </a:tc>
                <a:extLst>
                  <a:ext uri="{0D108BD9-81ED-4DB2-BD59-A6C34878D82A}">
                    <a16:rowId xmlns:a16="http://schemas.microsoft.com/office/drawing/2014/main" val="10005"/>
                  </a:ext>
                </a:extLst>
              </a:tr>
              <a:tr h="274320">
                <a:tc>
                  <a:txBody>
                    <a:bodyPr/>
                    <a:lstStyle/>
                    <a:p>
                      <a:r>
                        <a:rPr lang="en-US" sz="1600" b="1" baseline="0" dirty="0"/>
                        <a:t>1</a:t>
                      </a:r>
                    </a:p>
                  </a:txBody>
                  <a:tcPr/>
                </a:tc>
                <a:tc>
                  <a:txBody>
                    <a:bodyPr/>
                    <a:lstStyle/>
                    <a:p>
                      <a:endParaRPr lang="en-US" sz="1600" b="1" baseline="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a:t>9,1,8</a:t>
                      </a:r>
                    </a:p>
                  </a:txBody>
                  <a:tcPr/>
                </a:tc>
                <a:extLst>
                  <a:ext uri="{0D108BD9-81ED-4DB2-BD59-A6C34878D82A}">
                    <a16:rowId xmlns:a16="http://schemas.microsoft.com/office/drawing/2014/main" val="10006"/>
                  </a:ext>
                </a:extLst>
              </a:tr>
              <a:tr h="274320">
                <a:tc>
                  <a:txBody>
                    <a:bodyPr/>
                    <a:lstStyle/>
                    <a:p>
                      <a:r>
                        <a:rPr lang="en-US" sz="1600" b="1" baseline="0" dirty="0"/>
                        <a:t>8</a:t>
                      </a:r>
                    </a:p>
                  </a:txBody>
                  <a:tcPr/>
                </a:tc>
                <a:tc>
                  <a:txBody>
                    <a:bodyPr/>
                    <a:lstStyle/>
                    <a:p>
                      <a:endParaRPr lang="en-US" sz="1600" b="1" baseline="0" dirty="0"/>
                    </a:p>
                  </a:txBody>
                  <a:tcPr/>
                </a:tc>
                <a:tc>
                  <a:txBody>
                    <a:bodyPr/>
                    <a:lstStyle/>
                    <a:p>
                      <a:r>
                        <a:rPr lang="en-US" sz="1600" b="1" baseline="0" dirty="0"/>
                        <a:t>9,1,8</a:t>
                      </a:r>
                    </a:p>
                  </a:txBody>
                  <a:tcPr/>
                </a:tc>
                <a:extLst>
                  <a:ext uri="{0D108BD9-81ED-4DB2-BD59-A6C34878D82A}">
                    <a16:rowId xmlns:a16="http://schemas.microsoft.com/office/drawing/2014/main" val="10007"/>
                  </a:ext>
                </a:extLst>
              </a:tr>
              <a:tr h="274320">
                <a:tc>
                  <a:txBody>
                    <a:bodyPr/>
                    <a:lstStyle/>
                    <a:p>
                      <a:r>
                        <a:rPr lang="en-US" sz="1600" b="1" baseline="0" dirty="0"/>
                        <a:t>7</a:t>
                      </a:r>
                    </a:p>
                  </a:txBody>
                  <a:tcPr/>
                </a:tc>
                <a:tc>
                  <a:txBody>
                    <a:bodyPr/>
                    <a:lstStyle/>
                    <a:p>
                      <a:r>
                        <a:rPr lang="en-US" sz="1600" b="1" baseline="0" dirty="0"/>
                        <a:t>*</a:t>
                      </a:r>
                    </a:p>
                  </a:txBody>
                  <a:tcPr/>
                </a:tc>
                <a:tc>
                  <a:txBody>
                    <a:bodyPr/>
                    <a:lstStyle/>
                    <a:p>
                      <a:r>
                        <a:rPr lang="en-US" sz="1600" b="1" baseline="0" dirty="0"/>
                        <a:t>1,8,7</a:t>
                      </a:r>
                    </a:p>
                  </a:txBody>
                  <a:tcPr/>
                </a:tc>
                <a:extLst>
                  <a:ext uri="{0D108BD9-81ED-4DB2-BD59-A6C34878D82A}">
                    <a16:rowId xmlns:a16="http://schemas.microsoft.com/office/drawing/2014/main" val="10008"/>
                  </a:ext>
                </a:extLst>
              </a:tr>
              <a:tr h="274320">
                <a:tc>
                  <a:txBody>
                    <a:bodyPr/>
                    <a:lstStyle/>
                    <a:p>
                      <a:r>
                        <a:rPr lang="en-US" sz="1600" b="1" baseline="0" dirty="0"/>
                        <a:t>8</a:t>
                      </a:r>
                    </a:p>
                  </a:txBody>
                  <a:tcPr/>
                </a:tc>
                <a:tc>
                  <a:txBody>
                    <a:bodyPr/>
                    <a:lstStyle/>
                    <a:p>
                      <a:endParaRPr lang="en-US" sz="1600" b="1" baseline="0" dirty="0"/>
                    </a:p>
                  </a:txBody>
                  <a:tcPr/>
                </a:tc>
                <a:tc>
                  <a:txBody>
                    <a:bodyPr/>
                    <a:lstStyle/>
                    <a:p>
                      <a:r>
                        <a:rPr lang="en-US" sz="1600" b="1" baseline="0" dirty="0"/>
                        <a:t>1,8,7</a:t>
                      </a:r>
                    </a:p>
                  </a:txBody>
                  <a:tcPr/>
                </a:tc>
                <a:extLst>
                  <a:ext uri="{0D108BD9-81ED-4DB2-BD59-A6C34878D82A}">
                    <a16:rowId xmlns:a16="http://schemas.microsoft.com/office/drawing/2014/main" val="10009"/>
                  </a:ext>
                </a:extLst>
              </a:tr>
              <a:tr h="274320">
                <a:tc>
                  <a:txBody>
                    <a:bodyPr/>
                    <a:lstStyle/>
                    <a:p>
                      <a:r>
                        <a:rPr lang="en-US" sz="1600" b="1" baseline="0" dirty="0"/>
                        <a:t>7</a:t>
                      </a:r>
                    </a:p>
                  </a:txBody>
                  <a:tcPr/>
                </a:tc>
                <a:tc>
                  <a:txBody>
                    <a:bodyPr/>
                    <a:lstStyle/>
                    <a:p>
                      <a:endParaRPr lang="en-US" sz="1600" b="1" baseline="0" dirty="0"/>
                    </a:p>
                  </a:txBody>
                  <a:tcPr/>
                </a:tc>
                <a:tc>
                  <a:txBody>
                    <a:bodyPr/>
                    <a:lstStyle/>
                    <a:p>
                      <a:r>
                        <a:rPr lang="en-US" sz="1600" b="1" baseline="0" dirty="0"/>
                        <a:t>1,8,7</a:t>
                      </a:r>
                    </a:p>
                  </a:txBody>
                  <a:tcPr/>
                </a:tc>
                <a:extLst>
                  <a:ext uri="{0D108BD9-81ED-4DB2-BD59-A6C34878D82A}">
                    <a16:rowId xmlns:a16="http://schemas.microsoft.com/office/drawing/2014/main" val="10010"/>
                  </a:ext>
                </a:extLst>
              </a:tr>
              <a:tr h="274320">
                <a:tc>
                  <a:txBody>
                    <a:bodyPr/>
                    <a:lstStyle/>
                    <a:p>
                      <a:r>
                        <a:rPr lang="en-US" sz="1600" b="1" baseline="0" dirty="0"/>
                        <a:t>1</a:t>
                      </a:r>
                    </a:p>
                  </a:txBody>
                  <a:tcPr/>
                </a:tc>
                <a:tc>
                  <a:txBody>
                    <a:bodyPr/>
                    <a:lstStyle/>
                    <a:p>
                      <a:endParaRPr lang="en-US" sz="1600" b="1" baseline="0" dirty="0"/>
                    </a:p>
                  </a:txBody>
                  <a:tcPr/>
                </a:tc>
                <a:tc>
                  <a:txBody>
                    <a:bodyPr/>
                    <a:lstStyle/>
                    <a:p>
                      <a:r>
                        <a:rPr lang="en-US" sz="1600" b="1" baseline="0" dirty="0"/>
                        <a:t>1,8,7</a:t>
                      </a:r>
                    </a:p>
                  </a:txBody>
                  <a:tcPr/>
                </a:tc>
                <a:extLst>
                  <a:ext uri="{0D108BD9-81ED-4DB2-BD59-A6C34878D82A}">
                    <a16:rowId xmlns:a16="http://schemas.microsoft.com/office/drawing/2014/main" val="10011"/>
                  </a:ext>
                </a:extLst>
              </a:tr>
              <a:tr h="274320">
                <a:tc>
                  <a:txBody>
                    <a:bodyPr/>
                    <a:lstStyle/>
                    <a:p>
                      <a:r>
                        <a:rPr lang="en-US" sz="1600" b="1" baseline="0" dirty="0"/>
                        <a:t>2</a:t>
                      </a:r>
                    </a:p>
                  </a:txBody>
                  <a:tcPr/>
                </a:tc>
                <a:tc>
                  <a:txBody>
                    <a:bodyPr/>
                    <a:lstStyle/>
                    <a:p>
                      <a:r>
                        <a:rPr lang="en-US" sz="1600" b="1" baseline="0" dirty="0"/>
                        <a:t>*</a:t>
                      </a:r>
                    </a:p>
                  </a:txBody>
                  <a:tcPr/>
                </a:tc>
                <a:tc>
                  <a:txBody>
                    <a:bodyPr/>
                    <a:lstStyle/>
                    <a:p>
                      <a:r>
                        <a:rPr lang="en-US" sz="1600" b="1" baseline="0" dirty="0"/>
                        <a:t>8,7,2</a:t>
                      </a:r>
                    </a:p>
                  </a:txBody>
                  <a:tcPr/>
                </a:tc>
                <a:extLst>
                  <a:ext uri="{0D108BD9-81ED-4DB2-BD59-A6C34878D82A}">
                    <a16:rowId xmlns:a16="http://schemas.microsoft.com/office/drawing/2014/main" val="10012"/>
                  </a:ext>
                </a:extLst>
              </a:tr>
              <a:tr h="274320">
                <a:tc>
                  <a:txBody>
                    <a:bodyPr/>
                    <a:lstStyle/>
                    <a:p>
                      <a:r>
                        <a:rPr lang="en-US" sz="1600" b="1" baseline="0" dirty="0"/>
                        <a:t>8</a:t>
                      </a:r>
                    </a:p>
                  </a:txBody>
                  <a:tcPr/>
                </a:tc>
                <a:tc>
                  <a:txBody>
                    <a:bodyPr/>
                    <a:lstStyle/>
                    <a:p>
                      <a:endParaRPr lang="en-US" sz="1600" b="1" baseline="0" dirty="0"/>
                    </a:p>
                  </a:txBody>
                  <a:tcPr/>
                </a:tc>
                <a:tc>
                  <a:txBody>
                    <a:bodyPr/>
                    <a:lstStyle/>
                    <a:p>
                      <a:r>
                        <a:rPr lang="en-US" sz="1600" b="1" baseline="0" dirty="0"/>
                        <a:t>8,7,2</a:t>
                      </a:r>
                    </a:p>
                  </a:txBody>
                  <a:tcPr/>
                </a:tc>
                <a:extLst>
                  <a:ext uri="{0D108BD9-81ED-4DB2-BD59-A6C34878D82A}">
                    <a16:rowId xmlns:a16="http://schemas.microsoft.com/office/drawing/2014/main" val="10013"/>
                  </a:ext>
                </a:extLst>
              </a:tr>
              <a:tr h="274320">
                <a:tc>
                  <a:txBody>
                    <a:bodyPr/>
                    <a:lstStyle/>
                    <a:p>
                      <a:r>
                        <a:rPr lang="en-US" sz="1600" b="1" baseline="0" dirty="0"/>
                        <a:t>2</a:t>
                      </a:r>
                    </a:p>
                  </a:txBody>
                  <a:tcPr/>
                </a:tc>
                <a:tc>
                  <a:txBody>
                    <a:bodyPr/>
                    <a:lstStyle/>
                    <a:p>
                      <a:endParaRPr lang="en-US" sz="1600" b="1" baseline="0" dirty="0"/>
                    </a:p>
                  </a:txBody>
                  <a:tcPr/>
                </a:tc>
                <a:tc>
                  <a:txBody>
                    <a:bodyPr/>
                    <a:lstStyle/>
                    <a:p>
                      <a:r>
                        <a:rPr lang="en-US" sz="1600" b="1" baseline="0" dirty="0"/>
                        <a:t>8,7,2</a:t>
                      </a:r>
                    </a:p>
                  </a:txBody>
                  <a:tcPr/>
                </a:tc>
                <a:extLst>
                  <a:ext uri="{0D108BD9-81ED-4DB2-BD59-A6C34878D82A}">
                    <a16:rowId xmlns:a16="http://schemas.microsoft.com/office/drawing/2014/main" val="10014"/>
                  </a:ext>
                </a:extLst>
              </a:tr>
              <a:tr h="274320">
                <a:tc>
                  <a:txBody>
                    <a:bodyPr/>
                    <a:lstStyle/>
                    <a:p>
                      <a:r>
                        <a:rPr lang="en-US" sz="1600" b="1" baseline="0" dirty="0"/>
                        <a:t>7</a:t>
                      </a:r>
                    </a:p>
                  </a:txBody>
                  <a:tcPr/>
                </a:tc>
                <a:tc>
                  <a:txBody>
                    <a:bodyPr/>
                    <a:lstStyle/>
                    <a:p>
                      <a:endParaRPr lang="en-US" sz="1600" b="1" baseline="0" dirty="0"/>
                    </a:p>
                  </a:txBody>
                  <a:tcPr/>
                </a:tc>
                <a:tc>
                  <a:txBody>
                    <a:bodyPr/>
                    <a:lstStyle/>
                    <a:p>
                      <a:r>
                        <a:rPr lang="en-US" sz="1600" b="1" baseline="0" dirty="0"/>
                        <a:t>8,7,2</a:t>
                      </a:r>
                    </a:p>
                  </a:txBody>
                  <a:tcPr/>
                </a:tc>
                <a:extLst>
                  <a:ext uri="{0D108BD9-81ED-4DB2-BD59-A6C34878D82A}">
                    <a16:rowId xmlns:a16="http://schemas.microsoft.com/office/drawing/2014/main" val="10015"/>
                  </a:ext>
                </a:extLst>
              </a:tr>
              <a:tr h="274320">
                <a:tc>
                  <a:txBody>
                    <a:bodyPr/>
                    <a:lstStyle/>
                    <a:p>
                      <a:r>
                        <a:rPr lang="en-US" sz="1600" b="1" baseline="0" dirty="0"/>
                        <a:t>8</a:t>
                      </a:r>
                    </a:p>
                  </a:txBody>
                  <a:tcPr/>
                </a:tc>
                <a:tc>
                  <a:txBody>
                    <a:bodyPr/>
                    <a:lstStyle/>
                    <a:p>
                      <a:endParaRPr lang="en-US" sz="1600" b="1" baseline="0" dirty="0"/>
                    </a:p>
                  </a:txBody>
                  <a:tcPr/>
                </a:tc>
                <a:tc>
                  <a:txBody>
                    <a:bodyPr/>
                    <a:lstStyle/>
                    <a:p>
                      <a:r>
                        <a:rPr lang="en-US" sz="1600" b="1" baseline="0" dirty="0"/>
                        <a:t>8,7,2</a:t>
                      </a:r>
                    </a:p>
                  </a:txBody>
                  <a:tcPr/>
                </a:tc>
                <a:extLst>
                  <a:ext uri="{0D108BD9-81ED-4DB2-BD59-A6C34878D82A}">
                    <a16:rowId xmlns:a16="http://schemas.microsoft.com/office/drawing/2014/main" val="10016"/>
                  </a:ext>
                </a:extLst>
              </a:tr>
              <a:tr h="274320">
                <a:tc>
                  <a:txBody>
                    <a:bodyPr/>
                    <a:lstStyle/>
                    <a:p>
                      <a:r>
                        <a:rPr lang="en-US" sz="1600" b="1" baseline="0" dirty="0"/>
                        <a:t>2</a:t>
                      </a:r>
                    </a:p>
                  </a:txBody>
                  <a:tcPr/>
                </a:tc>
                <a:tc>
                  <a:txBody>
                    <a:bodyPr/>
                    <a:lstStyle/>
                    <a:p>
                      <a:endParaRPr lang="en-US" sz="1600" b="1" baseline="0" dirty="0"/>
                    </a:p>
                  </a:txBody>
                  <a:tcPr/>
                </a:tc>
                <a:tc>
                  <a:txBody>
                    <a:bodyPr/>
                    <a:lstStyle/>
                    <a:p>
                      <a:r>
                        <a:rPr lang="en-US" sz="1600" b="1" baseline="0" dirty="0"/>
                        <a:t>8,7,2</a:t>
                      </a:r>
                    </a:p>
                  </a:txBody>
                  <a:tcPr/>
                </a:tc>
                <a:extLst>
                  <a:ext uri="{0D108BD9-81ED-4DB2-BD59-A6C34878D82A}">
                    <a16:rowId xmlns:a16="http://schemas.microsoft.com/office/drawing/2014/main" val="10017"/>
                  </a:ext>
                </a:extLst>
              </a:tr>
              <a:tr h="274320">
                <a:tc>
                  <a:txBody>
                    <a:bodyPr/>
                    <a:lstStyle/>
                    <a:p>
                      <a:r>
                        <a:rPr lang="en-US" sz="1600" b="1" baseline="0" dirty="0"/>
                        <a:t>3</a:t>
                      </a:r>
                    </a:p>
                  </a:txBody>
                  <a:tcPr/>
                </a:tc>
                <a:tc>
                  <a:txBody>
                    <a:bodyPr/>
                    <a:lstStyle/>
                    <a:p>
                      <a:r>
                        <a:rPr lang="en-US" sz="1600" b="1" baseline="0" dirty="0"/>
                        <a:t>*</a:t>
                      </a:r>
                    </a:p>
                  </a:txBody>
                  <a:tcPr/>
                </a:tc>
                <a:tc>
                  <a:txBody>
                    <a:bodyPr/>
                    <a:lstStyle/>
                    <a:p>
                      <a:r>
                        <a:rPr lang="en-US" sz="1600" b="1" baseline="0" dirty="0"/>
                        <a:t>8,2,3</a:t>
                      </a:r>
                    </a:p>
                  </a:txBody>
                  <a:tcPr/>
                </a:tc>
                <a:extLst>
                  <a:ext uri="{0D108BD9-81ED-4DB2-BD59-A6C34878D82A}">
                    <a16:rowId xmlns:a16="http://schemas.microsoft.com/office/drawing/2014/main" val="10018"/>
                  </a:ext>
                </a:extLst>
              </a:tr>
              <a:tr h="274320">
                <a:tc>
                  <a:txBody>
                    <a:bodyPr/>
                    <a:lstStyle/>
                    <a:p>
                      <a:r>
                        <a:rPr lang="en-US" sz="1600" b="1" baseline="0" dirty="0"/>
                        <a:t>8</a:t>
                      </a:r>
                    </a:p>
                  </a:txBody>
                  <a:tcPr/>
                </a:tc>
                <a:tc>
                  <a:txBody>
                    <a:bodyPr/>
                    <a:lstStyle/>
                    <a:p>
                      <a:endParaRPr lang="en-US" sz="1600" b="1" baseline="0" dirty="0"/>
                    </a:p>
                  </a:txBody>
                  <a:tcPr/>
                </a:tc>
                <a:tc>
                  <a:txBody>
                    <a:bodyPr/>
                    <a:lstStyle/>
                    <a:p>
                      <a:r>
                        <a:rPr lang="en-US" sz="1600" b="1" baseline="0" dirty="0"/>
                        <a:t>8,2,3</a:t>
                      </a:r>
                    </a:p>
                  </a:txBody>
                  <a:tcPr/>
                </a:tc>
                <a:extLst>
                  <a:ext uri="{0D108BD9-81ED-4DB2-BD59-A6C34878D82A}">
                    <a16:rowId xmlns:a16="http://schemas.microsoft.com/office/drawing/2014/main" val="10019"/>
                  </a:ext>
                </a:extLst>
              </a:tr>
              <a:tr h="274320">
                <a:tc>
                  <a:txBody>
                    <a:bodyPr/>
                    <a:lstStyle/>
                    <a:p>
                      <a:r>
                        <a:rPr lang="en-US" sz="1600" b="1" baseline="0" dirty="0"/>
                        <a:t>3</a:t>
                      </a:r>
                    </a:p>
                  </a:txBody>
                  <a:tcPr/>
                </a:tc>
                <a:tc>
                  <a:txBody>
                    <a:bodyPr/>
                    <a:lstStyle/>
                    <a:p>
                      <a:endParaRPr lang="en-US" sz="1600" b="1" baseline="0" dirty="0"/>
                    </a:p>
                  </a:txBody>
                  <a:tcPr/>
                </a:tc>
                <a:tc>
                  <a:txBody>
                    <a:bodyPr/>
                    <a:lstStyle/>
                    <a:p>
                      <a:r>
                        <a:rPr lang="en-US" sz="1600" b="1" baseline="0" dirty="0"/>
                        <a:t>8,2,3</a:t>
                      </a:r>
                    </a:p>
                  </a:txBody>
                  <a:tcPr/>
                </a:tc>
                <a:extLst>
                  <a:ext uri="{0D108BD9-81ED-4DB2-BD59-A6C34878D82A}">
                    <a16:rowId xmlns:a16="http://schemas.microsoft.com/office/drawing/2014/main" val="10020"/>
                  </a:ext>
                </a:extLst>
              </a:tr>
            </a:tbl>
          </a:graphicData>
        </a:graphic>
      </p:graphicFrame>
      <p:sp>
        <p:nvSpPr>
          <p:cNvPr id="9" name="TextBox 8"/>
          <p:cNvSpPr txBox="1"/>
          <p:nvPr/>
        </p:nvSpPr>
        <p:spPr>
          <a:xfrm>
            <a:off x="2970212" y="2514600"/>
            <a:ext cx="1143000" cy="707886"/>
          </a:xfrm>
          <a:prstGeom prst="rect">
            <a:avLst/>
          </a:prstGeom>
          <a:noFill/>
        </p:spPr>
        <p:txBody>
          <a:bodyPr wrap="square" rtlCol="0">
            <a:spAutoFit/>
          </a:bodyPr>
          <a:lstStyle/>
          <a:p>
            <a:r>
              <a:rPr lang="en-US" sz="2000" b="1" dirty="0">
                <a:solidFill>
                  <a:srgbClr val="C00000"/>
                </a:solidFill>
              </a:rPr>
              <a:t>FIFO</a:t>
            </a:r>
          </a:p>
          <a:p>
            <a:r>
              <a:rPr lang="en-US" sz="2000" b="1" dirty="0">
                <a:solidFill>
                  <a:srgbClr val="C00000"/>
                </a:solidFill>
              </a:rPr>
              <a:t>8 faults</a:t>
            </a:r>
          </a:p>
        </p:txBody>
      </p:sp>
      <p:sp>
        <p:nvSpPr>
          <p:cNvPr id="10" name="TextBox 9"/>
          <p:cNvSpPr txBox="1"/>
          <p:nvPr/>
        </p:nvSpPr>
        <p:spPr>
          <a:xfrm>
            <a:off x="6475412" y="2590800"/>
            <a:ext cx="1295400" cy="707886"/>
          </a:xfrm>
          <a:prstGeom prst="rect">
            <a:avLst/>
          </a:prstGeom>
          <a:noFill/>
        </p:spPr>
        <p:txBody>
          <a:bodyPr wrap="square" rtlCol="0">
            <a:spAutoFit/>
          </a:bodyPr>
          <a:lstStyle/>
          <a:p>
            <a:r>
              <a:rPr lang="en-US" sz="2000" b="1" dirty="0">
                <a:solidFill>
                  <a:srgbClr val="C00000"/>
                </a:solidFill>
              </a:rPr>
              <a:t>Optimal</a:t>
            </a:r>
          </a:p>
          <a:p>
            <a:r>
              <a:rPr lang="en-US" sz="2000" b="1" dirty="0">
                <a:solidFill>
                  <a:srgbClr val="C00000"/>
                </a:solidFill>
              </a:rPr>
              <a:t>7 faults</a:t>
            </a:r>
          </a:p>
        </p:txBody>
      </p:sp>
      <p:graphicFrame>
        <p:nvGraphicFramePr>
          <p:cNvPr id="11" name="Table 10"/>
          <p:cNvGraphicFramePr>
            <a:graphicFrameLocks noGrp="1"/>
          </p:cNvGraphicFramePr>
          <p:nvPr/>
        </p:nvGraphicFramePr>
        <p:xfrm>
          <a:off x="7770812" y="-76200"/>
          <a:ext cx="2251139" cy="6979920"/>
        </p:xfrm>
        <a:graphic>
          <a:graphicData uri="http://schemas.openxmlformats.org/drawingml/2006/table">
            <a:tbl>
              <a:tblPr firstRow="1" bandRow="1">
                <a:tableStyleId>{5C22544A-7EE6-4342-B048-85BDC9FD1C3A}</a:tableStyleId>
              </a:tblPr>
              <a:tblGrid>
                <a:gridCol w="721741">
                  <a:extLst>
                    <a:ext uri="{9D8B030D-6E8A-4147-A177-3AD203B41FA5}">
                      <a16:colId xmlns:a16="http://schemas.microsoft.com/office/drawing/2014/main" val="20000"/>
                    </a:ext>
                  </a:extLst>
                </a:gridCol>
                <a:gridCol w="760730">
                  <a:extLst>
                    <a:ext uri="{9D8B030D-6E8A-4147-A177-3AD203B41FA5}">
                      <a16:colId xmlns:a16="http://schemas.microsoft.com/office/drawing/2014/main" val="20001"/>
                    </a:ext>
                  </a:extLst>
                </a:gridCol>
                <a:gridCol w="768668">
                  <a:extLst>
                    <a:ext uri="{9D8B030D-6E8A-4147-A177-3AD203B41FA5}">
                      <a16:colId xmlns:a16="http://schemas.microsoft.com/office/drawing/2014/main" val="20002"/>
                    </a:ext>
                  </a:extLst>
                </a:gridCol>
              </a:tblGrid>
              <a:tr h="274320">
                <a:tc>
                  <a:txBody>
                    <a:bodyPr/>
                    <a:lstStyle/>
                    <a:p>
                      <a:r>
                        <a:rPr lang="en-US" sz="1200" b="1" baseline="0" dirty="0"/>
                        <a:t>Page </a:t>
                      </a:r>
                    </a:p>
                  </a:txBody>
                  <a:tcPr/>
                </a:tc>
                <a:tc>
                  <a:txBody>
                    <a:bodyPr/>
                    <a:lstStyle/>
                    <a:p>
                      <a:r>
                        <a:rPr lang="en-US" sz="1200" b="1" baseline="0" dirty="0"/>
                        <a:t>Fault</a:t>
                      </a:r>
                    </a:p>
                  </a:txBody>
                  <a:tcPr/>
                </a:tc>
                <a:tc>
                  <a:txBody>
                    <a:bodyPr/>
                    <a:lstStyle/>
                    <a:p>
                      <a:r>
                        <a:rPr lang="en-US" sz="1200" b="1" baseline="0" dirty="0"/>
                        <a:t>After</a:t>
                      </a:r>
                    </a:p>
                  </a:txBody>
                  <a:tcPr/>
                </a:tc>
                <a:extLst>
                  <a:ext uri="{0D108BD9-81ED-4DB2-BD59-A6C34878D82A}">
                    <a16:rowId xmlns:a16="http://schemas.microsoft.com/office/drawing/2014/main" val="10000"/>
                  </a:ext>
                </a:extLst>
              </a:tr>
              <a:tr h="274320">
                <a:tc>
                  <a:txBody>
                    <a:bodyPr/>
                    <a:lstStyle/>
                    <a:p>
                      <a:r>
                        <a:rPr lang="en-US" sz="1600" b="1" baseline="0" dirty="0"/>
                        <a:t>0</a:t>
                      </a:r>
                    </a:p>
                  </a:txBody>
                  <a:tcPr/>
                </a:tc>
                <a:tc>
                  <a:txBody>
                    <a:bodyPr/>
                    <a:lstStyle/>
                    <a:p>
                      <a:r>
                        <a:rPr lang="en-US" sz="1600" b="1" baseline="0" dirty="0"/>
                        <a:t>*</a:t>
                      </a:r>
                    </a:p>
                  </a:txBody>
                  <a:tcPr/>
                </a:tc>
                <a:tc>
                  <a:txBody>
                    <a:bodyPr/>
                    <a:lstStyle/>
                    <a:p>
                      <a:r>
                        <a:rPr lang="en-US" sz="1600" b="1" baseline="0" dirty="0"/>
                        <a:t>0,-,-</a:t>
                      </a:r>
                    </a:p>
                  </a:txBody>
                  <a:tcPr/>
                </a:tc>
                <a:extLst>
                  <a:ext uri="{0D108BD9-81ED-4DB2-BD59-A6C34878D82A}">
                    <a16:rowId xmlns:a16="http://schemas.microsoft.com/office/drawing/2014/main" val="10001"/>
                  </a:ext>
                </a:extLst>
              </a:tr>
              <a:tr h="274320">
                <a:tc>
                  <a:txBody>
                    <a:bodyPr/>
                    <a:lstStyle/>
                    <a:p>
                      <a:r>
                        <a:rPr lang="en-US" sz="1600" b="1" baseline="0" dirty="0"/>
                        <a:t>9</a:t>
                      </a:r>
                    </a:p>
                  </a:txBody>
                  <a:tcPr/>
                </a:tc>
                <a:tc>
                  <a:txBody>
                    <a:bodyPr/>
                    <a:lstStyle/>
                    <a:p>
                      <a:r>
                        <a:rPr lang="en-US" sz="1600" b="1" baseline="0" dirty="0"/>
                        <a:t>*</a:t>
                      </a:r>
                    </a:p>
                  </a:txBody>
                  <a:tcPr/>
                </a:tc>
                <a:tc>
                  <a:txBody>
                    <a:bodyPr/>
                    <a:lstStyle/>
                    <a:p>
                      <a:r>
                        <a:rPr lang="en-US" sz="1600" b="1" baseline="0" dirty="0"/>
                        <a:t>0,9,-</a:t>
                      </a:r>
                    </a:p>
                  </a:txBody>
                  <a:tcPr/>
                </a:tc>
                <a:extLst>
                  <a:ext uri="{0D108BD9-81ED-4DB2-BD59-A6C34878D82A}">
                    <a16:rowId xmlns:a16="http://schemas.microsoft.com/office/drawing/2014/main" val="10002"/>
                  </a:ext>
                </a:extLst>
              </a:tr>
              <a:tr h="274320">
                <a:tc>
                  <a:txBody>
                    <a:bodyPr/>
                    <a:lstStyle/>
                    <a:p>
                      <a:r>
                        <a:rPr lang="en-US" sz="1600" b="1" baseline="0" dirty="0"/>
                        <a:t>0</a:t>
                      </a:r>
                    </a:p>
                  </a:txBody>
                  <a:tcPr/>
                </a:tc>
                <a:tc>
                  <a:txBody>
                    <a:bodyPr/>
                    <a:lstStyle/>
                    <a:p>
                      <a:endParaRPr lang="en-US" sz="1600" b="1" baseline="0" dirty="0"/>
                    </a:p>
                  </a:txBody>
                  <a:tcPr/>
                </a:tc>
                <a:tc>
                  <a:txBody>
                    <a:bodyPr/>
                    <a:lstStyle/>
                    <a:p>
                      <a:r>
                        <a:rPr lang="en-US" sz="1600" b="1" baseline="0" dirty="0"/>
                        <a:t>0,9,-</a:t>
                      </a:r>
                    </a:p>
                  </a:txBody>
                  <a:tcPr/>
                </a:tc>
                <a:extLst>
                  <a:ext uri="{0D108BD9-81ED-4DB2-BD59-A6C34878D82A}">
                    <a16:rowId xmlns:a16="http://schemas.microsoft.com/office/drawing/2014/main" val="10003"/>
                  </a:ext>
                </a:extLst>
              </a:tr>
              <a:tr h="274320">
                <a:tc>
                  <a:txBody>
                    <a:bodyPr/>
                    <a:lstStyle/>
                    <a:p>
                      <a:r>
                        <a:rPr lang="en-US" sz="1600" b="1" baseline="0" dirty="0"/>
                        <a:t>1</a:t>
                      </a:r>
                    </a:p>
                  </a:txBody>
                  <a:tcPr/>
                </a:tc>
                <a:tc>
                  <a:txBody>
                    <a:bodyPr/>
                    <a:lstStyle/>
                    <a:p>
                      <a:r>
                        <a:rPr lang="en-US" sz="1600" b="1" baseline="0" dirty="0"/>
                        <a:t>*</a:t>
                      </a:r>
                    </a:p>
                  </a:txBody>
                  <a:tcPr/>
                </a:tc>
                <a:tc>
                  <a:txBody>
                    <a:bodyPr/>
                    <a:lstStyle/>
                    <a:p>
                      <a:r>
                        <a:rPr lang="en-US" sz="1600" b="1" baseline="0" dirty="0"/>
                        <a:t>0,9,1</a:t>
                      </a:r>
                    </a:p>
                  </a:txBody>
                  <a:tcPr/>
                </a:tc>
                <a:extLst>
                  <a:ext uri="{0D108BD9-81ED-4DB2-BD59-A6C34878D82A}">
                    <a16:rowId xmlns:a16="http://schemas.microsoft.com/office/drawing/2014/main" val="10004"/>
                  </a:ext>
                </a:extLst>
              </a:tr>
              <a:tr h="274320">
                <a:tc>
                  <a:txBody>
                    <a:bodyPr/>
                    <a:lstStyle/>
                    <a:p>
                      <a:r>
                        <a:rPr lang="en-US" sz="1600" b="1" baseline="0" dirty="0"/>
                        <a:t>8</a:t>
                      </a:r>
                    </a:p>
                  </a:txBody>
                  <a:tcPr/>
                </a:tc>
                <a:tc>
                  <a:txBody>
                    <a:bodyPr/>
                    <a:lstStyle/>
                    <a:p>
                      <a:r>
                        <a:rPr lang="en-US" sz="1600" b="1" baseline="0" dirty="0"/>
                        <a:t>*</a:t>
                      </a:r>
                    </a:p>
                  </a:txBody>
                  <a:tcPr/>
                </a:tc>
                <a:tc>
                  <a:txBody>
                    <a:bodyPr/>
                    <a:lstStyle/>
                    <a:p>
                      <a:r>
                        <a:rPr lang="en-US" sz="1600" b="1" baseline="0" dirty="0"/>
                        <a:t>0,1,8</a:t>
                      </a:r>
                    </a:p>
                  </a:txBody>
                  <a:tcPr/>
                </a:tc>
                <a:extLst>
                  <a:ext uri="{0D108BD9-81ED-4DB2-BD59-A6C34878D82A}">
                    <a16:rowId xmlns:a16="http://schemas.microsoft.com/office/drawing/2014/main" val="10005"/>
                  </a:ext>
                </a:extLst>
              </a:tr>
              <a:tr h="274320">
                <a:tc>
                  <a:txBody>
                    <a:bodyPr/>
                    <a:lstStyle/>
                    <a:p>
                      <a:r>
                        <a:rPr lang="en-US" sz="1600" b="1" baseline="0" dirty="0"/>
                        <a:t>1</a:t>
                      </a:r>
                    </a:p>
                  </a:txBody>
                  <a:tcPr/>
                </a:tc>
                <a:tc>
                  <a:txBody>
                    <a:bodyPr/>
                    <a:lstStyle/>
                    <a:p>
                      <a:endParaRPr lang="en-US" sz="1600" b="1" baseline="0" dirty="0"/>
                    </a:p>
                  </a:txBody>
                  <a:tcPr/>
                </a:tc>
                <a:tc>
                  <a:txBody>
                    <a:bodyPr/>
                    <a:lstStyle/>
                    <a:p>
                      <a:r>
                        <a:rPr lang="en-US" sz="1600" b="1" baseline="0" dirty="0"/>
                        <a:t>0,1,8</a:t>
                      </a:r>
                    </a:p>
                  </a:txBody>
                  <a:tcPr/>
                </a:tc>
                <a:extLst>
                  <a:ext uri="{0D108BD9-81ED-4DB2-BD59-A6C34878D82A}">
                    <a16:rowId xmlns:a16="http://schemas.microsoft.com/office/drawing/2014/main" val="10006"/>
                  </a:ext>
                </a:extLst>
              </a:tr>
              <a:tr h="274320">
                <a:tc>
                  <a:txBody>
                    <a:bodyPr/>
                    <a:lstStyle/>
                    <a:p>
                      <a:r>
                        <a:rPr lang="en-US" sz="1600" b="1" baseline="0" dirty="0"/>
                        <a:t>8</a:t>
                      </a:r>
                    </a:p>
                  </a:txBody>
                  <a:tcPr/>
                </a:tc>
                <a:tc>
                  <a:txBody>
                    <a:bodyPr/>
                    <a:lstStyle/>
                    <a:p>
                      <a:endParaRPr lang="en-US" sz="1600" b="1" baseline="0" dirty="0"/>
                    </a:p>
                  </a:txBody>
                  <a:tcPr/>
                </a:tc>
                <a:tc>
                  <a:txBody>
                    <a:bodyPr/>
                    <a:lstStyle/>
                    <a:p>
                      <a:r>
                        <a:rPr lang="en-US" sz="1600" b="1" baseline="0" dirty="0"/>
                        <a:t>0,1,8</a:t>
                      </a:r>
                    </a:p>
                  </a:txBody>
                  <a:tcPr/>
                </a:tc>
                <a:extLst>
                  <a:ext uri="{0D108BD9-81ED-4DB2-BD59-A6C34878D82A}">
                    <a16:rowId xmlns:a16="http://schemas.microsoft.com/office/drawing/2014/main" val="10007"/>
                  </a:ext>
                </a:extLst>
              </a:tr>
              <a:tr h="274320">
                <a:tc>
                  <a:txBody>
                    <a:bodyPr/>
                    <a:lstStyle/>
                    <a:p>
                      <a:r>
                        <a:rPr lang="en-US" sz="1600" b="1" baseline="0" dirty="0"/>
                        <a:t>7</a:t>
                      </a:r>
                    </a:p>
                  </a:txBody>
                  <a:tcPr/>
                </a:tc>
                <a:tc>
                  <a:txBody>
                    <a:bodyPr/>
                    <a:lstStyle/>
                    <a:p>
                      <a:r>
                        <a:rPr lang="en-US" sz="1600" b="1" baseline="0" dirty="0"/>
                        <a:t>*</a:t>
                      </a:r>
                    </a:p>
                  </a:txBody>
                  <a:tcPr/>
                </a:tc>
                <a:tc>
                  <a:txBody>
                    <a:bodyPr/>
                    <a:lstStyle/>
                    <a:p>
                      <a:r>
                        <a:rPr lang="en-US" sz="1600" b="1" baseline="0" dirty="0"/>
                        <a:t>1,8,7</a:t>
                      </a:r>
                    </a:p>
                  </a:txBody>
                  <a:tcPr/>
                </a:tc>
                <a:extLst>
                  <a:ext uri="{0D108BD9-81ED-4DB2-BD59-A6C34878D82A}">
                    <a16:rowId xmlns:a16="http://schemas.microsoft.com/office/drawing/2014/main" val="10008"/>
                  </a:ext>
                </a:extLst>
              </a:tr>
              <a:tr h="274320">
                <a:tc>
                  <a:txBody>
                    <a:bodyPr/>
                    <a:lstStyle/>
                    <a:p>
                      <a:r>
                        <a:rPr lang="en-US" sz="1600" b="1" baseline="0" dirty="0"/>
                        <a:t>8</a:t>
                      </a:r>
                    </a:p>
                  </a:txBody>
                  <a:tcPr/>
                </a:tc>
                <a:tc>
                  <a:txBody>
                    <a:bodyPr/>
                    <a:lstStyle/>
                    <a:p>
                      <a:endParaRPr lang="en-US" sz="1600" b="1" baseline="0" dirty="0"/>
                    </a:p>
                  </a:txBody>
                  <a:tcPr/>
                </a:tc>
                <a:tc>
                  <a:txBody>
                    <a:bodyPr/>
                    <a:lstStyle/>
                    <a:p>
                      <a:r>
                        <a:rPr lang="en-US" sz="1600" b="1" baseline="0" dirty="0"/>
                        <a:t>1,8,7</a:t>
                      </a:r>
                    </a:p>
                  </a:txBody>
                  <a:tcPr/>
                </a:tc>
                <a:extLst>
                  <a:ext uri="{0D108BD9-81ED-4DB2-BD59-A6C34878D82A}">
                    <a16:rowId xmlns:a16="http://schemas.microsoft.com/office/drawing/2014/main" val="10009"/>
                  </a:ext>
                </a:extLst>
              </a:tr>
              <a:tr h="274320">
                <a:tc>
                  <a:txBody>
                    <a:bodyPr/>
                    <a:lstStyle/>
                    <a:p>
                      <a:r>
                        <a:rPr lang="en-US" sz="1600" b="1" baseline="0" dirty="0"/>
                        <a:t>7</a:t>
                      </a:r>
                    </a:p>
                  </a:txBody>
                  <a:tcPr/>
                </a:tc>
                <a:tc>
                  <a:txBody>
                    <a:bodyPr/>
                    <a:lstStyle/>
                    <a:p>
                      <a:endParaRPr lang="en-US" sz="1600" b="1" baseline="0" dirty="0"/>
                    </a:p>
                  </a:txBody>
                  <a:tcPr/>
                </a:tc>
                <a:tc>
                  <a:txBody>
                    <a:bodyPr/>
                    <a:lstStyle/>
                    <a:p>
                      <a:r>
                        <a:rPr lang="en-US" sz="1600" b="1" baseline="0" dirty="0"/>
                        <a:t>1,8,7</a:t>
                      </a:r>
                    </a:p>
                  </a:txBody>
                  <a:tcPr/>
                </a:tc>
                <a:extLst>
                  <a:ext uri="{0D108BD9-81ED-4DB2-BD59-A6C34878D82A}">
                    <a16:rowId xmlns:a16="http://schemas.microsoft.com/office/drawing/2014/main" val="10010"/>
                  </a:ext>
                </a:extLst>
              </a:tr>
              <a:tr h="274320">
                <a:tc>
                  <a:txBody>
                    <a:bodyPr/>
                    <a:lstStyle/>
                    <a:p>
                      <a:r>
                        <a:rPr lang="en-US" sz="1600" b="1" baseline="0" dirty="0"/>
                        <a:t>1</a:t>
                      </a:r>
                    </a:p>
                  </a:txBody>
                  <a:tcPr/>
                </a:tc>
                <a:tc>
                  <a:txBody>
                    <a:bodyPr/>
                    <a:lstStyle/>
                    <a:p>
                      <a:endParaRPr lang="en-US" sz="1600" b="1" baseline="0" dirty="0"/>
                    </a:p>
                  </a:txBody>
                  <a:tcPr/>
                </a:tc>
                <a:tc>
                  <a:txBody>
                    <a:bodyPr/>
                    <a:lstStyle/>
                    <a:p>
                      <a:r>
                        <a:rPr lang="en-US" sz="1600" b="1" baseline="0" dirty="0"/>
                        <a:t>1,8,7</a:t>
                      </a:r>
                    </a:p>
                  </a:txBody>
                  <a:tcPr/>
                </a:tc>
                <a:extLst>
                  <a:ext uri="{0D108BD9-81ED-4DB2-BD59-A6C34878D82A}">
                    <a16:rowId xmlns:a16="http://schemas.microsoft.com/office/drawing/2014/main" val="10011"/>
                  </a:ext>
                </a:extLst>
              </a:tr>
              <a:tr h="274320">
                <a:tc>
                  <a:txBody>
                    <a:bodyPr/>
                    <a:lstStyle/>
                    <a:p>
                      <a:r>
                        <a:rPr lang="en-US" sz="1600" b="1" baseline="0" dirty="0"/>
                        <a:t>2</a:t>
                      </a:r>
                    </a:p>
                  </a:txBody>
                  <a:tcPr/>
                </a:tc>
                <a:tc>
                  <a:txBody>
                    <a:bodyPr/>
                    <a:lstStyle/>
                    <a:p>
                      <a:r>
                        <a:rPr lang="en-US" sz="1600" b="1" baseline="0" dirty="0"/>
                        <a:t>*</a:t>
                      </a:r>
                    </a:p>
                  </a:txBody>
                  <a:tcPr/>
                </a:tc>
                <a:tc>
                  <a:txBody>
                    <a:bodyPr/>
                    <a:lstStyle/>
                    <a:p>
                      <a:r>
                        <a:rPr lang="en-US" sz="1600" b="1" baseline="0" dirty="0"/>
                        <a:t>1,7,2</a:t>
                      </a:r>
                    </a:p>
                  </a:txBody>
                  <a:tcPr/>
                </a:tc>
                <a:extLst>
                  <a:ext uri="{0D108BD9-81ED-4DB2-BD59-A6C34878D82A}">
                    <a16:rowId xmlns:a16="http://schemas.microsoft.com/office/drawing/2014/main" val="10012"/>
                  </a:ext>
                </a:extLst>
              </a:tr>
              <a:tr h="274320">
                <a:tc>
                  <a:txBody>
                    <a:bodyPr/>
                    <a:lstStyle/>
                    <a:p>
                      <a:r>
                        <a:rPr lang="en-US" sz="1600" b="1" baseline="0" dirty="0"/>
                        <a:t>8</a:t>
                      </a:r>
                    </a:p>
                  </a:txBody>
                  <a:tcPr/>
                </a:tc>
                <a:tc>
                  <a:txBody>
                    <a:bodyPr/>
                    <a:lstStyle/>
                    <a:p>
                      <a:r>
                        <a:rPr lang="en-US" sz="1600" b="1" baseline="0" dirty="0"/>
                        <a:t>*</a:t>
                      </a:r>
                    </a:p>
                  </a:txBody>
                  <a:tcPr/>
                </a:tc>
                <a:tc>
                  <a:txBody>
                    <a:bodyPr/>
                    <a:lstStyle/>
                    <a:p>
                      <a:r>
                        <a:rPr lang="en-US" sz="1600" b="1" baseline="0" dirty="0"/>
                        <a:t>1,2,8</a:t>
                      </a:r>
                    </a:p>
                  </a:txBody>
                  <a:tcPr/>
                </a:tc>
                <a:extLst>
                  <a:ext uri="{0D108BD9-81ED-4DB2-BD59-A6C34878D82A}">
                    <a16:rowId xmlns:a16="http://schemas.microsoft.com/office/drawing/2014/main" val="10013"/>
                  </a:ext>
                </a:extLst>
              </a:tr>
              <a:tr h="274320">
                <a:tc>
                  <a:txBody>
                    <a:bodyPr/>
                    <a:lstStyle/>
                    <a:p>
                      <a:r>
                        <a:rPr lang="en-US" sz="1600" b="1" baseline="0" dirty="0"/>
                        <a:t>2</a:t>
                      </a:r>
                    </a:p>
                  </a:txBody>
                  <a:tcPr/>
                </a:tc>
                <a:tc>
                  <a:txBody>
                    <a:bodyPr/>
                    <a:lstStyle/>
                    <a:p>
                      <a:endParaRPr lang="en-US" sz="1600" b="1" baseline="0" dirty="0"/>
                    </a:p>
                  </a:txBody>
                  <a:tcPr/>
                </a:tc>
                <a:tc>
                  <a:txBody>
                    <a:bodyPr/>
                    <a:lstStyle/>
                    <a:p>
                      <a:r>
                        <a:rPr lang="en-US" sz="1600" b="1" baseline="0" dirty="0"/>
                        <a:t>1,2,8</a:t>
                      </a:r>
                    </a:p>
                  </a:txBody>
                  <a:tcPr/>
                </a:tc>
                <a:extLst>
                  <a:ext uri="{0D108BD9-81ED-4DB2-BD59-A6C34878D82A}">
                    <a16:rowId xmlns:a16="http://schemas.microsoft.com/office/drawing/2014/main" val="10014"/>
                  </a:ext>
                </a:extLst>
              </a:tr>
              <a:tr h="274320">
                <a:tc>
                  <a:txBody>
                    <a:bodyPr/>
                    <a:lstStyle/>
                    <a:p>
                      <a:r>
                        <a:rPr lang="en-US" sz="1600" b="1" baseline="0" dirty="0"/>
                        <a:t>7</a:t>
                      </a:r>
                    </a:p>
                  </a:txBody>
                  <a:tcPr/>
                </a:tc>
                <a:tc>
                  <a:txBody>
                    <a:bodyPr/>
                    <a:lstStyle/>
                    <a:p>
                      <a:r>
                        <a:rPr lang="en-US" sz="1600" b="1" baseline="0" dirty="0"/>
                        <a:t>*</a:t>
                      </a:r>
                    </a:p>
                  </a:txBody>
                  <a:tcPr/>
                </a:tc>
                <a:tc>
                  <a:txBody>
                    <a:bodyPr/>
                    <a:lstStyle/>
                    <a:p>
                      <a:r>
                        <a:rPr lang="en-US" sz="1600" b="1" baseline="0" dirty="0"/>
                        <a:t>2,8,7</a:t>
                      </a:r>
                    </a:p>
                  </a:txBody>
                  <a:tcPr/>
                </a:tc>
                <a:extLst>
                  <a:ext uri="{0D108BD9-81ED-4DB2-BD59-A6C34878D82A}">
                    <a16:rowId xmlns:a16="http://schemas.microsoft.com/office/drawing/2014/main" val="10015"/>
                  </a:ext>
                </a:extLst>
              </a:tr>
              <a:tr h="274320">
                <a:tc>
                  <a:txBody>
                    <a:bodyPr/>
                    <a:lstStyle/>
                    <a:p>
                      <a:r>
                        <a:rPr lang="en-US" sz="1600" b="1" baseline="0" dirty="0"/>
                        <a:t>8</a:t>
                      </a:r>
                    </a:p>
                  </a:txBody>
                  <a:tcPr/>
                </a:tc>
                <a:tc>
                  <a:txBody>
                    <a:bodyPr/>
                    <a:lstStyle/>
                    <a:p>
                      <a:endParaRPr lang="en-US" sz="1600" b="1" baseline="0" dirty="0"/>
                    </a:p>
                  </a:txBody>
                  <a:tcPr/>
                </a:tc>
                <a:tc>
                  <a:txBody>
                    <a:bodyPr/>
                    <a:lstStyle/>
                    <a:p>
                      <a:r>
                        <a:rPr lang="en-US" sz="1600" b="1" baseline="0" dirty="0"/>
                        <a:t>2,8,7</a:t>
                      </a:r>
                    </a:p>
                  </a:txBody>
                  <a:tcPr/>
                </a:tc>
                <a:extLst>
                  <a:ext uri="{0D108BD9-81ED-4DB2-BD59-A6C34878D82A}">
                    <a16:rowId xmlns:a16="http://schemas.microsoft.com/office/drawing/2014/main" val="10016"/>
                  </a:ext>
                </a:extLst>
              </a:tr>
              <a:tr h="274320">
                <a:tc>
                  <a:txBody>
                    <a:bodyPr/>
                    <a:lstStyle/>
                    <a:p>
                      <a:r>
                        <a:rPr lang="en-US" sz="1600" b="1" baseline="0" dirty="0"/>
                        <a:t>2</a:t>
                      </a:r>
                    </a:p>
                  </a:txBody>
                  <a:tcPr/>
                </a:tc>
                <a:tc>
                  <a:txBody>
                    <a:bodyPr/>
                    <a:lstStyle/>
                    <a:p>
                      <a:endParaRPr lang="en-US" sz="1600" b="1" baseline="0" dirty="0"/>
                    </a:p>
                  </a:txBody>
                  <a:tcPr/>
                </a:tc>
                <a:tc>
                  <a:txBody>
                    <a:bodyPr/>
                    <a:lstStyle/>
                    <a:p>
                      <a:r>
                        <a:rPr lang="en-US" sz="1600" b="1" baseline="0" dirty="0"/>
                        <a:t>2,8,7</a:t>
                      </a:r>
                    </a:p>
                  </a:txBody>
                  <a:tcPr/>
                </a:tc>
                <a:extLst>
                  <a:ext uri="{0D108BD9-81ED-4DB2-BD59-A6C34878D82A}">
                    <a16:rowId xmlns:a16="http://schemas.microsoft.com/office/drawing/2014/main" val="10017"/>
                  </a:ext>
                </a:extLst>
              </a:tr>
              <a:tr h="274320">
                <a:tc>
                  <a:txBody>
                    <a:bodyPr/>
                    <a:lstStyle/>
                    <a:p>
                      <a:r>
                        <a:rPr lang="en-US" sz="1600" b="1" baseline="0" dirty="0"/>
                        <a:t>3</a:t>
                      </a:r>
                    </a:p>
                  </a:txBody>
                  <a:tcPr/>
                </a:tc>
                <a:tc>
                  <a:txBody>
                    <a:bodyPr/>
                    <a:lstStyle/>
                    <a:p>
                      <a:r>
                        <a:rPr lang="en-US" sz="1600" b="1" baseline="0" dirty="0"/>
                        <a:t>*</a:t>
                      </a:r>
                    </a:p>
                  </a:txBody>
                  <a:tcPr/>
                </a:tc>
                <a:tc>
                  <a:txBody>
                    <a:bodyPr/>
                    <a:lstStyle/>
                    <a:p>
                      <a:r>
                        <a:rPr lang="en-US" sz="1600" b="1" baseline="0" dirty="0"/>
                        <a:t>2,8,3</a:t>
                      </a:r>
                    </a:p>
                  </a:txBody>
                  <a:tcPr/>
                </a:tc>
                <a:extLst>
                  <a:ext uri="{0D108BD9-81ED-4DB2-BD59-A6C34878D82A}">
                    <a16:rowId xmlns:a16="http://schemas.microsoft.com/office/drawing/2014/main" val="10018"/>
                  </a:ext>
                </a:extLst>
              </a:tr>
              <a:tr h="274320">
                <a:tc>
                  <a:txBody>
                    <a:bodyPr/>
                    <a:lstStyle/>
                    <a:p>
                      <a:r>
                        <a:rPr lang="en-US" sz="1600" b="1" baseline="0" dirty="0"/>
                        <a:t>8</a:t>
                      </a:r>
                    </a:p>
                  </a:txBody>
                  <a:tcPr/>
                </a:tc>
                <a:tc>
                  <a:txBody>
                    <a:bodyPr/>
                    <a:lstStyle/>
                    <a:p>
                      <a:endParaRPr lang="en-US" sz="1600" b="1" baseline="0" dirty="0"/>
                    </a:p>
                  </a:txBody>
                  <a:tcPr/>
                </a:tc>
                <a:tc>
                  <a:txBody>
                    <a:bodyPr/>
                    <a:lstStyle/>
                    <a:p>
                      <a:r>
                        <a:rPr lang="en-US" sz="1600" b="1" baseline="0" dirty="0"/>
                        <a:t>2,8,3</a:t>
                      </a:r>
                    </a:p>
                  </a:txBody>
                  <a:tcPr/>
                </a:tc>
                <a:extLst>
                  <a:ext uri="{0D108BD9-81ED-4DB2-BD59-A6C34878D82A}">
                    <a16:rowId xmlns:a16="http://schemas.microsoft.com/office/drawing/2014/main" val="10019"/>
                  </a:ext>
                </a:extLst>
              </a:tr>
              <a:tr h="274320">
                <a:tc>
                  <a:txBody>
                    <a:bodyPr/>
                    <a:lstStyle/>
                    <a:p>
                      <a:r>
                        <a:rPr lang="en-US" sz="1600" b="1" baseline="0" dirty="0"/>
                        <a:t>3</a:t>
                      </a:r>
                    </a:p>
                  </a:txBody>
                  <a:tcPr/>
                </a:tc>
                <a:tc>
                  <a:txBody>
                    <a:bodyPr/>
                    <a:lstStyle/>
                    <a:p>
                      <a:endParaRPr lang="en-US" sz="1600" b="1" baseline="0" dirty="0"/>
                    </a:p>
                  </a:txBody>
                  <a:tcPr/>
                </a:tc>
                <a:tc>
                  <a:txBody>
                    <a:bodyPr/>
                    <a:lstStyle/>
                    <a:p>
                      <a:r>
                        <a:rPr lang="en-US" sz="1600" b="1" baseline="0" dirty="0"/>
                        <a:t>2,8,3</a:t>
                      </a:r>
                    </a:p>
                  </a:txBody>
                  <a:tcPr/>
                </a:tc>
                <a:extLst>
                  <a:ext uri="{0D108BD9-81ED-4DB2-BD59-A6C34878D82A}">
                    <a16:rowId xmlns:a16="http://schemas.microsoft.com/office/drawing/2014/main" val="10020"/>
                  </a:ext>
                </a:extLst>
              </a:tr>
            </a:tbl>
          </a:graphicData>
        </a:graphic>
      </p:graphicFrame>
      <p:sp>
        <p:nvSpPr>
          <p:cNvPr id="12" name="TextBox 11"/>
          <p:cNvSpPr txBox="1"/>
          <p:nvPr/>
        </p:nvSpPr>
        <p:spPr>
          <a:xfrm>
            <a:off x="10285412" y="2667000"/>
            <a:ext cx="1143000" cy="707886"/>
          </a:xfrm>
          <a:prstGeom prst="rect">
            <a:avLst/>
          </a:prstGeom>
          <a:noFill/>
        </p:spPr>
        <p:txBody>
          <a:bodyPr wrap="square" rtlCol="0">
            <a:spAutoFit/>
          </a:bodyPr>
          <a:lstStyle/>
          <a:p>
            <a:r>
              <a:rPr lang="en-US" sz="2000" b="1" dirty="0">
                <a:solidFill>
                  <a:srgbClr val="C00000"/>
                </a:solidFill>
              </a:rPr>
              <a:t>LRU</a:t>
            </a:r>
          </a:p>
          <a:p>
            <a:r>
              <a:rPr lang="en-US" sz="2000" b="1" dirty="0">
                <a:solidFill>
                  <a:srgbClr val="C00000"/>
                </a:solidFill>
              </a:rPr>
              <a:t>9 faults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3399FF"/>
                </a:solidFill>
              </a:rPr>
              <a:t>Practice Question 2</a:t>
            </a:r>
          </a:p>
        </p:txBody>
      </p:sp>
      <p:sp>
        <p:nvSpPr>
          <p:cNvPr id="3" name="Content Placeholder 2"/>
          <p:cNvSpPr>
            <a:spLocks noGrp="1"/>
          </p:cNvSpPr>
          <p:nvPr>
            <p:ph idx="1"/>
          </p:nvPr>
        </p:nvSpPr>
        <p:spPr/>
        <p:txBody>
          <a:bodyPr>
            <a:normAutofit/>
          </a:bodyPr>
          <a:lstStyle/>
          <a:p>
            <a:r>
              <a:rPr lang="en-US" sz="2600" dirty="0">
                <a:solidFill>
                  <a:schemeClr val="accent3">
                    <a:lumMod val="75000"/>
                  </a:schemeClr>
                </a:solidFill>
                <a:cs typeface="Times New Roman" pitchFamily="18" charset="0"/>
              </a:rPr>
              <a:t>Reference String – 0,1,4,2,0,2,6,5,1,2,3,2,1,2,6,2,1,3,6,2</a:t>
            </a:r>
          </a:p>
          <a:p>
            <a:pPr>
              <a:buNone/>
            </a:pPr>
            <a:r>
              <a:rPr lang="en-US" sz="2600" dirty="0">
                <a:solidFill>
                  <a:schemeClr val="accent3">
                    <a:lumMod val="75000"/>
                  </a:schemeClr>
                </a:solidFill>
                <a:cs typeface="Times New Roman" pitchFamily="18" charset="0"/>
              </a:rPr>
              <a:t>3 frames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1812" y="-45720"/>
          <a:ext cx="2251139" cy="6979920"/>
        </p:xfrm>
        <a:graphic>
          <a:graphicData uri="http://schemas.openxmlformats.org/drawingml/2006/table">
            <a:tbl>
              <a:tblPr firstRow="1" bandRow="1">
                <a:tableStyleId>{5C22544A-7EE6-4342-B048-85BDC9FD1C3A}</a:tableStyleId>
              </a:tblPr>
              <a:tblGrid>
                <a:gridCol w="721741">
                  <a:extLst>
                    <a:ext uri="{9D8B030D-6E8A-4147-A177-3AD203B41FA5}">
                      <a16:colId xmlns:a16="http://schemas.microsoft.com/office/drawing/2014/main" val="20000"/>
                    </a:ext>
                  </a:extLst>
                </a:gridCol>
                <a:gridCol w="760730">
                  <a:extLst>
                    <a:ext uri="{9D8B030D-6E8A-4147-A177-3AD203B41FA5}">
                      <a16:colId xmlns:a16="http://schemas.microsoft.com/office/drawing/2014/main" val="20001"/>
                    </a:ext>
                  </a:extLst>
                </a:gridCol>
                <a:gridCol w="768668">
                  <a:extLst>
                    <a:ext uri="{9D8B030D-6E8A-4147-A177-3AD203B41FA5}">
                      <a16:colId xmlns:a16="http://schemas.microsoft.com/office/drawing/2014/main" val="20002"/>
                    </a:ext>
                  </a:extLst>
                </a:gridCol>
              </a:tblGrid>
              <a:tr h="274320">
                <a:tc>
                  <a:txBody>
                    <a:bodyPr/>
                    <a:lstStyle/>
                    <a:p>
                      <a:r>
                        <a:rPr lang="en-US" sz="1200" b="1" baseline="0" dirty="0"/>
                        <a:t>Page </a:t>
                      </a:r>
                    </a:p>
                  </a:txBody>
                  <a:tcPr/>
                </a:tc>
                <a:tc>
                  <a:txBody>
                    <a:bodyPr/>
                    <a:lstStyle/>
                    <a:p>
                      <a:r>
                        <a:rPr lang="en-US" sz="1200" b="1" baseline="0" dirty="0"/>
                        <a:t>Fault</a:t>
                      </a:r>
                    </a:p>
                  </a:txBody>
                  <a:tcPr/>
                </a:tc>
                <a:tc>
                  <a:txBody>
                    <a:bodyPr/>
                    <a:lstStyle/>
                    <a:p>
                      <a:r>
                        <a:rPr lang="en-US" sz="1200" b="1" baseline="0" dirty="0"/>
                        <a:t>After</a:t>
                      </a:r>
                    </a:p>
                  </a:txBody>
                  <a:tcPr/>
                </a:tc>
                <a:extLst>
                  <a:ext uri="{0D108BD9-81ED-4DB2-BD59-A6C34878D82A}">
                    <a16:rowId xmlns:a16="http://schemas.microsoft.com/office/drawing/2014/main" val="10000"/>
                  </a:ext>
                </a:extLst>
              </a:tr>
              <a:tr h="274320">
                <a:tc>
                  <a:txBody>
                    <a:bodyPr/>
                    <a:lstStyle/>
                    <a:p>
                      <a:r>
                        <a:rPr lang="en-US" sz="1600" b="1" baseline="0" dirty="0"/>
                        <a:t>0</a:t>
                      </a:r>
                    </a:p>
                  </a:txBody>
                  <a:tcPr/>
                </a:tc>
                <a:tc>
                  <a:txBody>
                    <a:bodyPr/>
                    <a:lstStyle/>
                    <a:p>
                      <a:r>
                        <a:rPr lang="en-US" sz="1600" b="1" baseline="0" dirty="0"/>
                        <a:t>*</a:t>
                      </a:r>
                    </a:p>
                  </a:txBody>
                  <a:tcPr/>
                </a:tc>
                <a:tc>
                  <a:txBody>
                    <a:bodyPr/>
                    <a:lstStyle/>
                    <a:p>
                      <a:r>
                        <a:rPr lang="en-US" sz="1600" b="1" baseline="0" dirty="0"/>
                        <a:t>0,-,-</a:t>
                      </a:r>
                    </a:p>
                  </a:txBody>
                  <a:tcPr/>
                </a:tc>
                <a:extLst>
                  <a:ext uri="{0D108BD9-81ED-4DB2-BD59-A6C34878D82A}">
                    <a16:rowId xmlns:a16="http://schemas.microsoft.com/office/drawing/2014/main" val="10001"/>
                  </a:ext>
                </a:extLst>
              </a:tr>
              <a:tr h="274320">
                <a:tc>
                  <a:txBody>
                    <a:bodyPr/>
                    <a:lstStyle/>
                    <a:p>
                      <a:r>
                        <a:rPr lang="en-US" sz="1600" b="1" baseline="0" dirty="0"/>
                        <a:t>1</a:t>
                      </a:r>
                    </a:p>
                  </a:txBody>
                  <a:tcPr/>
                </a:tc>
                <a:tc>
                  <a:txBody>
                    <a:bodyPr/>
                    <a:lstStyle/>
                    <a:p>
                      <a:r>
                        <a:rPr lang="en-US" sz="1600" b="1" baseline="0" dirty="0"/>
                        <a:t>*</a:t>
                      </a:r>
                    </a:p>
                  </a:txBody>
                  <a:tcPr/>
                </a:tc>
                <a:tc>
                  <a:txBody>
                    <a:bodyPr/>
                    <a:lstStyle/>
                    <a:p>
                      <a:r>
                        <a:rPr lang="en-US" sz="1600" b="1" baseline="0" dirty="0"/>
                        <a:t>0,1,-</a:t>
                      </a:r>
                    </a:p>
                  </a:txBody>
                  <a:tcPr/>
                </a:tc>
                <a:extLst>
                  <a:ext uri="{0D108BD9-81ED-4DB2-BD59-A6C34878D82A}">
                    <a16:rowId xmlns:a16="http://schemas.microsoft.com/office/drawing/2014/main" val="10002"/>
                  </a:ext>
                </a:extLst>
              </a:tr>
              <a:tr h="274320">
                <a:tc>
                  <a:txBody>
                    <a:bodyPr/>
                    <a:lstStyle/>
                    <a:p>
                      <a:r>
                        <a:rPr lang="en-US" sz="1600" b="1" baseline="0" dirty="0"/>
                        <a:t>4</a:t>
                      </a:r>
                    </a:p>
                  </a:txBody>
                  <a:tcPr/>
                </a:tc>
                <a:tc>
                  <a:txBody>
                    <a:bodyPr/>
                    <a:lstStyle/>
                    <a:p>
                      <a:r>
                        <a:rPr lang="en-US" sz="1600" b="1" baseline="0" dirty="0"/>
                        <a:t>*</a:t>
                      </a:r>
                    </a:p>
                  </a:txBody>
                  <a:tcPr/>
                </a:tc>
                <a:tc>
                  <a:txBody>
                    <a:bodyPr/>
                    <a:lstStyle/>
                    <a:p>
                      <a:r>
                        <a:rPr lang="en-US" sz="1600" b="1" baseline="0" dirty="0"/>
                        <a:t>0,1,4</a:t>
                      </a:r>
                    </a:p>
                  </a:txBody>
                  <a:tcPr/>
                </a:tc>
                <a:extLst>
                  <a:ext uri="{0D108BD9-81ED-4DB2-BD59-A6C34878D82A}">
                    <a16:rowId xmlns:a16="http://schemas.microsoft.com/office/drawing/2014/main" val="10003"/>
                  </a:ext>
                </a:extLst>
              </a:tr>
              <a:tr h="274320">
                <a:tc>
                  <a:txBody>
                    <a:bodyPr/>
                    <a:lstStyle/>
                    <a:p>
                      <a:r>
                        <a:rPr lang="en-US" sz="1600" b="1" baseline="0" dirty="0"/>
                        <a:t>2</a:t>
                      </a:r>
                    </a:p>
                  </a:txBody>
                  <a:tcPr/>
                </a:tc>
                <a:tc>
                  <a:txBody>
                    <a:bodyPr/>
                    <a:lstStyle/>
                    <a:p>
                      <a:r>
                        <a:rPr lang="en-US" sz="1600" b="1" baseline="0" dirty="0"/>
                        <a:t>*</a:t>
                      </a:r>
                    </a:p>
                  </a:txBody>
                  <a:tcPr/>
                </a:tc>
                <a:tc>
                  <a:txBody>
                    <a:bodyPr/>
                    <a:lstStyle/>
                    <a:p>
                      <a:r>
                        <a:rPr lang="en-US" sz="1600" b="1" baseline="0" dirty="0"/>
                        <a:t>1,4,2</a:t>
                      </a:r>
                    </a:p>
                  </a:txBody>
                  <a:tcPr/>
                </a:tc>
                <a:extLst>
                  <a:ext uri="{0D108BD9-81ED-4DB2-BD59-A6C34878D82A}">
                    <a16:rowId xmlns:a16="http://schemas.microsoft.com/office/drawing/2014/main" val="10004"/>
                  </a:ext>
                </a:extLst>
              </a:tr>
              <a:tr h="274320">
                <a:tc>
                  <a:txBody>
                    <a:bodyPr/>
                    <a:lstStyle/>
                    <a:p>
                      <a:r>
                        <a:rPr lang="en-US" sz="1600" b="1" baseline="0" dirty="0"/>
                        <a:t>0</a:t>
                      </a:r>
                    </a:p>
                  </a:txBody>
                  <a:tcPr/>
                </a:tc>
                <a:tc>
                  <a:txBody>
                    <a:bodyPr/>
                    <a:lstStyle/>
                    <a:p>
                      <a:r>
                        <a:rPr lang="en-US" sz="1600" b="1" baseline="0" dirty="0"/>
                        <a:t>*</a:t>
                      </a:r>
                    </a:p>
                  </a:txBody>
                  <a:tcPr/>
                </a:tc>
                <a:tc>
                  <a:txBody>
                    <a:bodyPr/>
                    <a:lstStyle/>
                    <a:p>
                      <a:r>
                        <a:rPr lang="en-US" sz="1600" b="1" baseline="0" dirty="0"/>
                        <a:t>4,2,0</a:t>
                      </a:r>
                    </a:p>
                  </a:txBody>
                  <a:tcPr/>
                </a:tc>
                <a:extLst>
                  <a:ext uri="{0D108BD9-81ED-4DB2-BD59-A6C34878D82A}">
                    <a16:rowId xmlns:a16="http://schemas.microsoft.com/office/drawing/2014/main" val="10005"/>
                  </a:ext>
                </a:extLst>
              </a:tr>
              <a:tr h="274320">
                <a:tc>
                  <a:txBody>
                    <a:bodyPr/>
                    <a:lstStyle/>
                    <a:p>
                      <a:r>
                        <a:rPr lang="en-US" sz="1600" b="1" baseline="0" dirty="0"/>
                        <a:t>2</a:t>
                      </a:r>
                    </a:p>
                  </a:txBody>
                  <a:tcPr/>
                </a:tc>
                <a:tc>
                  <a:txBody>
                    <a:bodyPr/>
                    <a:lstStyle/>
                    <a:p>
                      <a:endParaRPr lang="en-US" sz="1600" b="1" baseline="0" dirty="0"/>
                    </a:p>
                  </a:txBody>
                  <a:tcPr/>
                </a:tc>
                <a:tc>
                  <a:txBody>
                    <a:bodyPr/>
                    <a:lstStyle/>
                    <a:p>
                      <a:r>
                        <a:rPr lang="en-US" sz="1600" b="1" baseline="0" dirty="0"/>
                        <a:t>4,2,0</a:t>
                      </a:r>
                    </a:p>
                  </a:txBody>
                  <a:tcPr/>
                </a:tc>
                <a:extLst>
                  <a:ext uri="{0D108BD9-81ED-4DB2-BD59-A6C34878D82A}">
                    <a16:rowId xmlns:a16="http://schemas.microsoft.com/office/drawing/2014/main" val="10006"/>
                  </a:ext>
                </a:extLst>
              </a:tr>
              <a:tr h="274320">
                <a:tc>
                  <a:txBody>
                    <a:bodyPr/>
                    <a:lstStyle/>
                    <a:p>
                      <a:r>
                        <a:rPr lang="en-US" sz="1600" b="1" baseline="0" dirty="0"/>
                        <a:t>6</a:t>
                      </a:r>
                    </a:p>
                  </a:txBody>
                  <a:tcPr/>
                </a:tc>
                <a:tc>
                  <a:txBody>
                    <a:bodyPr/>
                    <a:lstStyle/>
                    <a:p>
                      <a:r>
                        <a:rPr lang="en-US" sz="1600" b="1" baseline="0" dirty="0"/>
                        <a:t>*</a:t>
                      </a:r>
                    </a:p>
                  </a:txBody>
                  <a:tcPr/>
                </a:tc>
                <a:tc>
                  <a:txBody>
                    <a:bodyPr/>
                    <a:lstStyle/>
                    <a:p>
                      <a:r>
                        <a:rPr lang="en-US" sz="1600" b="1" baseline="0" dirty="0"/>
                        <a:t>2,0,6</a:t>
                      </a:r>
                    </a:p>
                  </a:txBody>
                  <a:tcPr/>
                </a:tc>
                <a:extLst>
                  <a:ext uri="{0D108BD9-81ED-4DB2-BD59-A6C34878D82A}">
                    <a16:rowId xmlns:a16="http://schemas.microsoft.com/office/drawing/2014/main" val="10007"/>
                  </a:ext>
                </a:extLst>
              </a:tr>
              <a:tr h="274320">
                <a:tc>
                  <a:txBody>
                    <a:bodyPr/>
                    <a:lstStyle/>
                    <a:p>
                      <a:r>
                        <a:rPr lang="en-US" sz="1600" b="1" baseline="0" dirty="0"/>
                        <a:t>5</a:t>
                      </a:r>
                    </a:p>
                  </a:txBody>
                  <a:tcPr/>
                </a:tc>
                <a:tc>
                  <a:txBody>
                    <a:bodyPr/>
                    <a:lstStyle/>
                    <a:p>
                      <a:r>
                        <a:rPr lang="en-US" sz="1600" b="1" baseline="0" dirty="0"/>
                        <a:t>*</a:t>
                      </a:r>
                    </a:p>
                  </a:txBody>
                  <a:tcPr/>
                </a:tc>
                <a:tc>
                  <a:txBody>
                    <a:bodyPr/>
                    <a:lstStyle/>
                    <a:p>
                      <a:r>
                        <a:rPr lang="en-US" sz="1600" b="1" baseline="0" dirty="0"/>
                        <a:t>0,6,5</a:t>
                      </a:r>
                    </a:p>
                  </a:txBody>
                  <a:tcPr/>
                </a:tc>
                <a:extLst>
                  <a:ext uri="{0D108BD9-81ED-4DB2-BD59-A6C34878D82A}">
                    <a16:rowId xmlns:a16="http://schemas.microsoft.com/office/drawing/2014/main" val="10008"/>
                  </a:ext>
                </a:extLst>
              </a:tr>
              <a:tr h="274320">
                <a:tc>
                  <a:txBody>
                    <a:bodyPr/>
                    <a:lstStyle/>
                    <a:p>
                      <a:r>
                        <a:rPr lang="en-US" sz="1600" b="1" baseline="0" dirty="0"/>
                        <a:t>1</a:t>
                      </a:r>
                    </a:p>
                  </a:txBody>
                  <a:tcPr/>
                </a:tc>
                <a:tc>
                  <a:txBody>
                    <a:bodyPr/>
                    <a:lstStyle/>
                    <a:p>
                      <a:r>
                        <a:rPr lang="en-US" sz="1600" b="1" baseline="0" dirty="0"/>
                        <a:t>*</a:t>
                      </a:r>
                    </a:p>
                  </a:txBody>
                  <a:tcPr/>
                </a:tc>
                <a:tc>
                  <a:txBody>
                    <a:bodyPr/>
                    <a:lstStyle/>
                    <a:p>
                      <a:r>
                        <a:rPr lang="en-US" sz="1600" b="1" baseline="0" dirty="0"/>
                        <a:t>6,5,1</a:t>
                      </a:r>
                    </a:p>
                  </a:txBody>
                  <a:tcPr/>
                </a:tc>
                <a:extLst>
                  <a:ext uri="{0D108BD9-81ED-4DB2-BD59-A6C34878D82A}">
                    <a16:rowId xmlns:a16="http://schemas.microsoft.com/office/drawing/2014/main" val="10009"/>
                  </a:ext>
                </a:extLst>
              </a:tr>
              <a:tr h="274320">
                <a:tc>
                  <a:txBody>
                    <a:bodyPr/>
                    <a:lstStyle/>
                    <a:p>
                      <a:r>
                        <a:rPr lang="en-US" sz="1600" b="1" baseline="0" dirty="0"/>
                        <a:t>2</a:t>
                      </a:r>
                    </a:p>
                  </a:txBody>
                  <a:tcPr/>
                </a:tc>
                <a:tc>
                  <a:txBody>
                    <a:bodyPr/>
                    <a:lstStyle/>
                    <a:p>
                      <a:r>
                        <a:rPr lang="en-US" sz="1600" b="1" baseline="0" dirty="0"/>
                        <a:t>*</a:t>
                      </a:r>
                    </a:p>
                  </a:txBody>
                  <a:tcPr/>
                </a:tc>
                <a:tc>
                  <a:txBody>
                    <a:bodyPr/>
                    <a:lstStyle/>
                    <a:p>
                      <a:r>
                        <a:rPr lang="en-US" sz="1600" b="1" baseline="0" dirty="0"/>
                        <a:t>5,1,2</a:t>
                      </a:r>
                    </a:p>
                  </a:txBody>
                  <a:tcPr/>
                </a:tc>
                <a:extLst>
                  <a:ext uri="{0D108BD9-81ED-4DB2-BD59-A6C34878D82A}">
                    <a16:rowId xmlns:a16="http://schemas.microsoft.com/office/drawing/2014/main" val="10010"/>
                  </a:ext>
                </a:extLst>
              </a:tr>
              <a:tr h="274320">
                <a:tc>
                  <a:txBody>
                    <a:bodyPr/>
                    <a:lstStyle/>
                    <a:p>
                      <a:r>
                        <a:rPr lang="en-US" sz="1600" b="1" baseline="0" dirty="0"/>
                        <a:t>3</a:t>
                      </a:r>
                    </a:p>
                  </a:txBody>
                  <a:tcPr/>
                </a:tc>
                <a:tc>
                  <a:txBody>
                    <a:bodyPr/>
                    <a:lstStyle/>
                    <a:p>
                      <a:r>
                        <a:rPr lang="en-US" sz="1600" b="1" baseline="0" dirty="0"/>
                        <a:t>*</a:t>
                      </a:r>
                    </a:p>
                  </a:txBody>
                  <a:tcPr/>
                </a:tc>
                <a:tc>
                  <a:txBody>
                    <a:bodyPr/>
                    <a:lstStyle/>
                    <a:p>
                      <a:r>
                        <a:rPr lang="en-US" sz="1600" b="1" baseline="0" dirty="0"/>
                        <a:t>1,2,3</a:t>
                      </a:r>
                    </a:p>
                  </a:txBody>
                  <a:tcPr/>
                </a:tc>
                <a:extLst>
                  <a:ext uri="{0D108BD9-81ED-4DB2-BD59-A6C34878D82A}">
                    <a16:rowId xmlns:a16="http://schemas.microsoft.com/office/drawing/2014/main" val="10011"/>
                  </a:ext>
                </a:extLst>
              </a:tr>
              <a:tr h="274320">
                <a:tc>
                  <a:txBody>
                    <a:bodyPr/>
                    <a:lstStyle/>
                    <a:p>
                      <a:r>
                        <a:rPr lang="en-US" sz="1600" b="1" baseline="0" dirty="0"/>
                        <a:t>2</a:t>
                      </a:r>
                    </a:p>
                  </a:txBody>
                  <a:tcPr/>
                </a:tc>
                <a:tc>
                  <a:txBody>
                    <a:bodyPr/>
                    <a:lstStyle/>
                    <a:p>
                      <a:endParaRPr lang="en-US" sz="1600" b="1" baseline="0" dirty="0"/>
                    </a:p>
                  </a:txBody>
                  <a:tcPr/>
                </a:tc>
                <a:tc>
                  <a:txBody>
                    <a:bodyPr/>
                    <a:lstStyle/>
                    <a:p>
                      <a:r>
                        <a:rPr lang="en-US" sz="1600" b="1" baseline="0" dirty="0"/>
                        <a:t>1,2,3</a:t>
                      </a:r>
                    </a:p>
                  </a:txBody>
                  <a:tcPr/>
                </a:tc>
                <a:extLst>
                  <a:ext uri="{0D108BD9-81ED-4DB2-BD59-A6C34878D82A}">
                    <a16:rowId xmlns:a16="http://schemas.microsoft.com/office/drawing/2014/main" val="10012"/>
                  </a:ext>
                </a:extLst>
              </a:tr>
              <a:tr h="274320">
                <a:tc>
                  <a:txBody>
                    <a:bodyPr/>
                    <a:lstStyle/>
                    <a:p>
                      <a:r>
                        <a:rPr lang="en-US" sz="1600" b="1" baseline="0" dirty="0"/>
                        <a:t>1</a:t>
                      </a:r>
                    </a:p>
                  </a:txBody>
                  <a:tcPr/>
                </a:tc>
                <a:tc>
                  <a:txBody>
                    <a:bodyPr/>
                    <a:lstStyle/>
                    <a:p>
                      <a:endParaRPr lang="en-US" sz="1600" b="1" baseline="0" dirty="0"/>
                    </a:p>
                  </a:txBody>
                  <a:tcPr/>
                </a:tc>
                <a:tc>
                  <a:txBody>
                    <a:bodyPr/>
                    <a:lstStyle/>
                    <a:p>
                      <a:r>
                        <a:rPr lang="en-US" sz="1600" b="1" baseline="0" dirty="0"/>
                        <a:t>1,2,3</a:t>
                      </a:r>
                    </a:p>
                  </a:txBody>
                  <a:tcPr/>
                </a:tc>
                <a:extLst>
                  <a:ext uri="{0D108BD9-81ED-4DB2-BD59-A6C34878D82A}">
                    <a16:rowId xmlns:a16="http://schemas.microsoft.com/office/drawing/2014/main" val="10013"/>
                  </a:ext>
                </a:extLst>
              </a:tr>
              <a:tr h="274320">
                <a:tc>
                  <a:txBody>
                    <a:bodyPr/>
                    <a:lstStyle/>
                    <a:p>
                      <a:r>
                        <a:rPr lang="en-US" sz="1600" b="1" baseline="0" dirty="0"/>
                        <a:t>2</a:t>
                      </a:r>
                    </a:p>
                  </a:txBody>
                  <a:tcPr/>
                </a:tc>
                <a:tc>
                  <a:txBody>
                    <a:bodyPr/>
                    <a:lstStyle/>
                    <a:p>
                      <a:endParaRPr lang="en-US" sz="1600" b="1" baseline="0" dirty="0"/>
                    </a:p>
                  </a:txBody>
                  <a:tcPr/>
                </a:tc>
                <a:tc>
                  <a:txBody>
                    <a:bodyPr/>
                    <a:lstStyle/>
                    <a:p>
                      <a:r>
                        <a:rPr lang="en-US" sz="1600" b="1" baseline="0" dirty="0"/>
                        <a:t>1,2,3</a:t>
                      </a:r>
                    </a:p>
                  </a:txBody>
                  <a:tcPr/>
                </a:tc>
                <a:extLst>
                  <a:ext uri="{0D108BD9-81ED-4DB2-BD59-A6C34878D82A}">
                    <a16:rowId xmlns:a16="http://schemas.microsoft.com/office/drawing/2014/main" val="10014"/>
                  </a:ext>
                </a:extLst>
              </a:tr>
              <a:tr h="274320">
                <a:tc>
                  <a:txBody>
                    <a:bodyPr/>
                    <a:lstStyle/>
                    <a:p>
                      <a:r>
                        <a:rPr lang="en-US" sz="1600" b="1" baseline="0" dirty="0"/>
                        <a:t>6</a:t>
                      </a:r>
                    </a:p>
                  </a:txBody>
                  <a:tcPr/>
                </a:tc>
                <a:tc>
                  <a:txBody>
                    <a:bodyPr/>
                    <a:lstStyle/>
                    <a:p>
                      <a:r>
                        <a:rPr lang="en-US" sz="1600" b="1" baseline="0" dirty="0"/>
                        <a:t>*</a:t>
                      </a:r>
                    </a:p>
                  </a:txBody>
                  <a:tcPr/>
                </a:tc>
                <a:tc>
                  <a:txBody>
                    <a:bodyPr/>
                    <a:lstStyle/>
                    <a:p>
                      <a:r>
                        <a:rPr lang="en-US" sz="1600" b="1" baseline="0" dirty="0"/>
                        <a:t>2,3,6</a:t>
                      </a:r>
                    </a:p>
                  </a:txBody>
                  <a:tcPr/>
                </a:tc>
                <a:extLst>
                  <a:ext uri="{0D108BD9-81ED-4DB2-BD59-A6C34878D82A}">
                    <a16:rowId xmlns:a16="http://schemas.microsoft.com/office/drawing/2014/main" val="10015"/>
                  </a:ext>
                </a:extLst>
              </a:tr>
              <a:tr h="274320">
                <a:tc>
                  <a:txBody>
                    <a:bodyPr/>
                    <a:lstStyle/>
                    <a:p>
                      <a:r>
                        <a:rPr lang="en-US" sz="1600" b="1" baseline="0" dirty="0"/>
                        <a:t>2</a:t>
                      </a:r>
                    </a:p>
                  </a:txBody>
                  <a:tcPr/>
                </a:tc>
                <a:tc>
                  <a:txBody>
                    <a:bodyPr/>
                    <a:lstStyle/>
                    <a:p>
                      <a:endParaRPr lang="en-US" sz="1600" b="1" baseline="0" dirty="0"/>
                    </a:p>
                  </a:txBody>
                  <a:tcPr/>
                </a:tc>
                <a:tc>
                  <a:txBody>
                    <a:bodyPr/>
                    <a:lstStyle/>
                    <a:p>
                      <a:r>
                        <a:rPr lang="en-US" sz="1600" b="1" baseline="0" dirty="0"/>
                        <a:t>2,3,6</a:t>
                      </a:r>
                    </a:p>
                  </a:txBody>
                  <a:tcPr/>
                </a:tc>
                <a:extLst>
                  <a:ext uri="{0D108BD9-81ED-4DB2-BD59-A6C34878D82A}">
                    <a16:rowId xmlns:a16="http://schemas.microsoft.com/office/drawing/2014/main" val="10016"/>
                  </a:ext>
                </a:extLst>
              </a:tr>
              <a:tr h="274320">
                <a:tc>
                  <a:txBody>
                    <a:bodyPr/>
                    <a:lstStyle/>
                    <a:p>
                      <a:r>
                        <a:rPr lang="en-US" sz="1600" b="1" baseline="0" dirty="0"/>
                        <a:t>1</a:t>
                      </a:r>
                    </a:p>
                  </a:txBody>
                  <a:tcPr/>
                </a:tc>
                <a:tc>
                  <a:txBody>
                    <a:bodyPr/>
                    <a:lstStyle/>
                    <a:p>
                      <a:r>
                        <a:rPr lang="en-US" sz="1600" b="1" baseline="0" dirty="0"/>
                        <a:t>*</a:t>
                      </a:r>
                    </a:p>
                  </a:txBody>
                  <a:tcPr/>
                </a:tc>
                <a:tc>
                  <a:txBody>
                    <a:bodyPr/>
                    <a:lstStyle/>
                    <a:p>
                      <a:r>
                        <a:rPr lang="en-US" sz="1600" b="1" baseline="0" dirty="0"/>
                        <a:t>3,6,1</a:t>
                      </a:r>
                    </a:p>
                  </a:txBody>
                  <a:tcPr/>
                </a:tc>
                <a:extLst>
                  <a:ext uri="{0D108BD9-81ED-4DB2-BD59-A6C34878D82A}">
                    <a16:rowId xmlns:a16="http://schemas.microsoft.com/office/drawing/2014/main" val="10017"/>
                  </a:ext>
                </a:extLst>
              </a:tr>
              <a:tr h="274320">
                <a:tc>
                  <a:txBody>
                    <a:bodyPr/>
                    <a:lstStyle/>
                    <a:p>
                      <a:r>
                        <a:rPr lang="en-US" sz="1600" b="1" baseline="0" dirty="0"/>
                        <a:t>3</a:t>
                      </a:r>
                    </a:p>
                  </a:txBody>
                  <a:tcPr/>
                </a:tc>
                <a:tc>
                  <a:txBody>
                    <a:bodyPr/>
                    <a:lstStyle/>
                    <a:p>
                      <a:endParaRPr lang="en-US" sz="1600" b="1" baseline="0" dirty="0"/>
                    </a:p>
                  </a:txBody>
                  <a:tcPr/>
                </a:tc>
                <a:tc>
                  <a:txBody>
                    <a:bodyPr/>
                    <a:lstStyle/>
                    <a:p>
                      <a:r>
                        <a:rPr lang="en-US" sz="1600" b="1" baseline="0" dirty="0"/>
                        <a:t>3,6,1</a:t>
                      </a:r>
                    </a:p>
                  </a:txBody>
                  <a:tcPr/>
                </a:tc>
                <a:extLst>
                  <a:ext uri="{0D108BD9-81ED-4DB2-BD59-A6C34878D82A}">
                    <a16:rowId xmlns:a16="http://schemas.microsoft.com/office/drawing/2014/main" val="10018"/>
                  </a:ext>
                </a:extLst>
              </a:tr>
              <a:tr h="274320">
                <a:tc>
                  <a:txBody>
                    <a:bodyPr/>
                    <a:lstStyle/>
                    <a:p>
                      <a:r>
                        <a:rPr lang="en-US" sz="1600" b="1" baseline="0" dirty="0"/>
                        <a:t>6</a:t>
                      </a:r>
                    </a:p>
                  </a:txBody>
                  <a:tcPr/>
                </a:tc>
                <a:tc>
                  <a:txBody>
                    <a:bodyPr/>
                    <a:lstStyle/>
                    <a:p>
                      <a:endParaRPr lang="en-US" sz="1600" b="1" baseline="0" dirty="0"/>
                    </a:p>
                  </a:txBody>
                  <a:tcPr/>
                </a:tc>
                <a:tc>
                  <a:txBody>
                    <a:bodyPr/>
                    <a:lstStyle/>
                    <a:p>
                      <a:r>
                        <a:rPr lang="en-US" sz="1600" b="1" baseline="0" dirty="0"/>
                        <a:t>3,6,1</a:t>
                      </a:r>
                    </a:p>
                  </a:txBody>
                  <a:tcPr/>
                </a:tc>
                <a:extLst>
                  <a:ext uri="{0D108BD9-81ED-4DB2-BD59-A6C34878D82A}">
                    <a16:rowId xmlns:a16="http://schemas.microsoft.com/office/drawing/2014/main" val="10019"/>
                  </a:ext>
                </a:extLst>
              </a:tr>
              <a:tr h="274320">
                <a:tc>
                  <a:txBody>
                    <a:bodyPr/>
                    <a:lstStyle/>
                    <a:p>
                      <a:r>
                        <a:rPr lang="en-US" sz="1600" b="1" baseline="0" dirty="0"/>
                        <a:t>2</a:t>
                      </a:r>
                    </a:p>
                  </a:txBody>
                  <a:tcPr/>
                </a:tc>
                <a:tc>
                  <a:txBody>
                    <a:bodyPr/>
                    <a:lstStyle/>
                    <a:p>
                      <a:r>
                        <a:rPr lang="en-US" sz="1600" b="1" baseline="0" dirty="0"/>
                        <a:t>*</a:t>
                      </a:r>
                    </a:p>
                  </a:txBody>
                  <a:tcPr/>
                </a:tc>
                <a:tc>
                  <a:txBody>
                    <a:bodyPr/>
                    <a:lstStyle/>
                    <a:p>
                      <a:r>
                        <a:rPr lang="en-US" sz="1600" b="1" baseline="0" dirty="0"/>
                        <a:t>6,1,2</a:t>
                      </a:r>
                    </a:p>
                  </a:txBody>
                  <a:tcPr/>
                </a:tc>
                <a:extLst>
                  <a:ext uri="{0D108BD9-81ED-4DB2-BD59-A6C34878D82A}">
                    <a16:rowId xmlns:a16="http://schemas.microsoft.com/office/drawing/2014/main" val="10020"/>
                  </a:ext>
                </a:extLst>
              </a:tr>
            </a:tbl>
          </a:graphicData>
        </a:graphic>
      </p:graphicFrame>
      <p:sp>
        <p:nvSpPr>
          <p:cNvPr id="9" name="TextBox 8"/>
          <p:cNvSpPr txBox="1"/>
          <p:nvPr/>
        </p:nvSpPr>
        <p:spPr>
          <a:xfrm>
            <a:off x="2970212" y="2514600"/>
            <a:ext cx="1143000" cy="1015663"/>
          </a:xfrm>
          <a:prstGeom prst="rect">
            <a:avLst/>
          </a:prstGeom>
          <a:noFill/>
        </p:spPr>
        <p:txBody>
          <a:bodyPr wrap="square" rtlCol="0">
            <a:spAutoFit/>
          </a:bodyPr>
          <a:lstStyle/>
          <a:p>
            <a:r>
              <a:rPr lang="en-US" sz="2000" b="1" dirty="0">
                <a:solidFill>
                  <a:srgbClr val="C00000"/>
                </a:solidFill>
              </a:rPr>
              <a:t>FIFO</a:t>
            </a:r>
          </a:p>
          <a:p>
            <a:r>
              <a:rPr lang="en-US" sz="2000" b="1" dirty="0">
                <a:solidFill>
                  <a:srgbClr val="C00000"/>
                </a:solidFill>
              </a:rPr>
              <a:t>13 faults</a:t>
            </a:r>
          </a:p>
        </p:txBody>
      </p:sp>
      <p:sp>
        <p:nvSpPr>
          <p:cNvPr id="10" name="TextBox 9"/>
          <p:cNvSpPr txBox="1"/>
          <p:nvPr/>
        </p:nvSpPr>
        <p:spPr>
          <a:xfrm>
            <a:off x="6475412" y="2590800"/>
            <a:ext cx="1295400" cy="707886"/>
          </a:xfrm>
          <a:prstGeom prst="rect">
            <a:avLst/>
          </a:prstGeom>
          <a:noFill/>
        </p:spPr>
        <p:txBody>
          <a:bodyPr wrap="square" rtlCol="0">
            <a:spAutoFit/>
          </a:bodyPr>
          <a:lstStyle/>
          <a:p>
            <a:r>
              <a:rPr lang="en-US" sz="2000" b="1" dirty="0">
                <a:solidFill>
                  <a:srgbClr val="C00000"/>
                </a:solidFill>
              </a:rPr>
              <a:t>Optimal</a:t>
            </a:r>
          </a:p>
          <a:p>
            <a:r>
              <a:rPr lang="en-US" sz="2000" b="1" dirty="0">
                <a:solidFill>
                  <a:srgbClr val="C00000"/>
                </a:solidFill>
              </a:rPr>
              <a:t>9 faults</a:t>
            </a:r>
          </a:p>
        </p:txBody>
      </p:sp>
      <p:sp>
        <p:nvSpPr>
          <p:cNvPr id="12" name="TextBox 11"/>
          <p:cNvSpPr txBox="1"/>
          <p:nvPr/>
        </p:nvSpPr>
        <p:spPr>
          <a:xfrm>
            <a:off x="10285412" y="2667000"/>
            <a:ext cx="1143000" cy="1015663"/>
          </a:xfrm>
          <a:prstGeom prst="rect">
            <a:avLst/>
          </a:prstGeom>
          <a:noFill/>
        </p:spPr>
        <p:txBody>
          <a:bodyPr wrap="square" rtlCol="0">
            <a:spAutoFit/>
          </a:bodyPr>
          <a:lstStyle/>
          <a:p>
            <a:r>
              <a:rPr lang="en-US" sz="2000" b="1" dirty="0">
                <a:solidFill>
                  <a:srgbClr val="C00000"/>
                </a:solidFill>
              </a:rPr>
              <a:t>LRU</a:t>
            </a:r>
          </a:p>
          <a:p>
            <a:r>
              <a:rPr lang="en-US" sz="2000" b="1" dirty="0">
                <a:solidFill>
                  <a:srgbClr val="C00000"/>
                </a:solidFill>
              </a:rPr>
              <a:t>14 faults</a:t>
            </a:r>
          </a:p>
        </p:txBody>
      </p:sp>
      <p:graphicFrame>
        <p:nvGraphicFramePr>
          <p:cNvPr id="13" name="Table 12"/>
          <p:cNvGraphicFramePr>
            <a:graphicFrameLocks noGrp="1"/>
          </p:cNvGraphicFramePr>
          <p:nvPr/>
        </p:nvGraphicFramePr>
        <p:xfrm>
          <a:off x="4113212" y="-76200"/>
          <a:ext cx="2251139" cy="6979920"/>
        </p:xfrm>
        <a:graphic>
          <a:graphicData uri="http://schemas.openxmlformats.org/drawingml/2006/table">
            <a:tbl>
              <a:tblPr firstRow="1" bandRow="1">
                <a:tableStyleId>{5C22544A-7EE6-4342-B048-85BDC9FD1C3A}</a:tableStyleId>
              </a:tblPr>
              <a:tblGrid>
                <a:gridCol w="721741">
                  <a:extLst>
                    <a:ext uri="{9D8B030D-6E8A-4147-A177-3AD203B41FA5}">
                      <a16:colId xmlns:a16="http://schemas.microsoft.com/office/drawing/2014/main" val="20000"/>
                    </a:ext>
                  </a:extLst>
                </a:gridCol>
                <a:gridCol w="760730">
                  <a:extLst>
                    <a:ext uri="{9D8B030D-6E8A-4147-A177-3AD203B41FA5}">
                      <a16:colId xmlns:a16="http://schemas.microsoft.com/office/drawing/2014/main" val="20001"/>
                    </a:ext>
                  </a:extLst>
                </a:gridCol>
                <a:gridCol w="768668">
                  <a:extLst>
                    <a:ext uri="{9D8B030D-6E8A-4147-A177-3AD203B41FA5}">
                      <a16:colId xmlns:a16="http://schemas.microsoft.com/office/drawing/2014/main" val="20002"/>
                    </a:ext>
                  </a:extLst>
                </a:gridCol>
              </a:tblGrid>
              <a:tr h="274320">
                <a:tc>
                  <a:txBody>
                    <a:bodyPr/>
                    <a:lstStyle/>
                    <a:p>
                      <a:r>
                        <a:rPr lang="en-US" sz="1200" b="1" baseline="0" dirty="0"/>
                        <a:t>Page </a:t>
                      </a:r>
                    </a:p>
                  </a:txBody>
                  <a:tcPr/>
                </a:tc>
                <a:tc>
                  <a:txBody>
                    <a:bodyPr/>
                    <a:lstStyle/>
                    <a:p>
                      <a:r>
                        <a:rPr lang="en-US" sz="1200" b="1" baseline="0" dirty="0"/>
                        <a:t>Fault</a:t>
                      </a:r>
                    </a:p>
                  </a:txBody>
                  <a:tcPr/>
                </a:tc>
                <a:tc>
                  <a:txBody>
                    <a:bodyPr/>
                    <a:lstStyle/>
                    <a:p>
                      <a:r>
                        <a:rPr lang="en-US" sz="1200" b="1" baseline="0" dirty="0"/>
                        <a:t>After</a:t>
                      </a:r>
                    </a:p>
                  </a:txBody>
                  <a:tcPr/>
                </a:tc>
                <a:extLst>
                  <a:ext uri="{0D108BD9-81ED-4DB2-BD59-A6C34878D82A}">
                    <a16:rowId xmlns:a16="http://schemas.microsoft.com/office/drawing/2014/main" val="10000"/>
                  </a:ext>
                </a:extLst>
              </a:tr>
              <a:tr h="274320">
                <a:tc>
                  <a:txBody>
                    <a:bodyPr/>
                    <a:lstStyle/>
                    <a:p>
                      <a:r>
                        <a:rPr lang="en-US" sz="1600" b="1" baseline="0" dirty="0"/>
                        <a:t>0</a:t>
                      </a:r>
                    </a:p>
                  </a:txBody>
                  <a:tcPr/>
                </a:tc>
                <a:tc>
                  <a:txBody>
                    <a:bodyPr/>
                    <a:lstStyle/>
                    <a:p>
                      <a:r>
                        <a:rPr lang="en-US" sz="1600" b="1" baseline="0" dirty="0"/>
                        <a:t>*</a:t>
                      </a:r>
                    </a:p>
                  </a:txBody>
                  <a:tcPr/>
                </a:tc>
                <a:tc>
                  <a:txBody>
                    <a:bodyPr/>
                    <a:lstStyle/>
                    <a:p>
                      <a:r>
                        <a:rPr lang="en-US" sz="1600" b="1" baseline="0" dirty="0"/>
                        <a:t>0,-,-</a:t>
                      </a:r>
                    </a:p>
                  </a:txBody>
                  <a:tcPr/>
                </a:tc>
                <a:extLst>
                  <a:ext uri="{0D108BD9-81ED-4DB2-BD59-A6C34878D82A}">
                    <a16:rowId xmlns:a16="http://schemas.microsoft.com/office/drawing/2014/main" val="10001"/>
                  </a:ext>
                </a:extLst>
              </a:tr>
              <a:tr h="274320">
                <a:tc>
                  <a:txBody>
                    <a:bodyPr/>
                    <a:lstStyle/>
                    <a:p>
                      <a:r>
                        <a:rPr lang="en-US" sz="1600" b="1" baseline="0" dirty="0"/>
                        <a:t>1</a:t>
                      </a:r>
                    </a:p>
                  </a:txBody>
                  <a:tcPr/>
                </a:tc>
                <a:tc>
                  <a:txBody>
                    <a:bodyPr/>
                    <a:lstStyle/>
                    <a:p>
                      <a:r>
                        <a:rPr lang="en-US" sz="1600" b="1" baseline="0" dirty="0"/>
                        <a:t>*</a:t>
                      </a:r>
                    </a:p>
                  </a:txBody>
                  <a:tcPr/>
                </a:tc>
                <a:tc>
                  <a:txBody>
                    <a:bodyPr/>
                    <a:lstStyle/>
                    <a:p>
                      <a:r>
                        <a:rPr lang="en-US" sz="1600" b="1" baseline="0" dirty="0"/>
                        <a:t>0,1,-</a:t>
                      </a:r>
                    </a:p>
                  </a:txBody>
                  <a:tcPr/>
                </a:tc>
                <a:extLst>
                  <a:ext uri="{0D108BD9-81ED-4DB2-BD59-A6C34878D82A}">
                    <a16:rowId xmlns:a16="http://schemas.microsoft.com/office/drawing/2014/main" val="10002"/>
                  </a:ext>
                </a:extLst>
              </a:tr>
              <a:tr h="274320">
                <a:tc>
                  <a:txBody>
                    <a:bodyPr/>
                    <a:lstStyle/>
                    <a:p>
                      <a:r>
                        <a:rPr lang="en-US" sz="1600" b="1" baseline="0" dirty="0"/>
                        <a:t>4</a:t>
                      </a:r>
                    </a:p>
                  </a:txBody>
                  <a:tcPr/>
                </a:tc>
                <a:tc>
                  <a:txBody>
                    <a:bodyPr/>
                    <a:lstStyle/>
                    <a:p>
                      <a:r>
                        <a:rPr lang="en-US" sz="1600" b="1" baseline="0" dirty="0"/>
                        <a:t>*</a:t>
                      </a:r>
                    </a:p>
                  </a:txBody>
                  <a:tcPr/>
                </a:tc>
                <a:tc>
                  <a:txBody>
                    <a:bodyPr/>
                    <a:lstStyle/>
                    <a:p>
                      <a:r>
                        <a:rPr lang="en-US" sz="1600" b="1" baseline="0" dirty="0"/>
                        <a:t>0,1,4</a:t>
                      </a:r>
                    </a:p>
                  </a:txBody>
                  <a:tcPr/>
                </a:tc>
                <a:extLst>
                  <a:ext uri="{0D108BD9-81ED-4DB2-BD59-A6C34878D82A}">
                    <a16:rowId xmlns:a16="http://schemas.microsoft.com/office/drawing/2014/main" val="10003"/>
                  </a:ext>
                </a:extLst>
              </a:tr>
              <a:tr h="274320">
                <a:tc>
                  <a:txBody>
                    <a:bodyPr/>
                    <a:lstStyle/>
                    <a:p>
                      <a:r>
                        <a:rPr lang="en-US" sz="1600" b="1" baseline="0" dirty="0"/>
                        <a:t>2</a:t>
                      </a:r>
                    </a:p>
                  </a:txBody>
                  <a:tcPr/>
                </a:tc>
                <a:tc>
                  <a:txBody>
                    <a:bodyPr/>
                    <a:lstStyle/>
                    <a:p>
                      <a:r>
                        <a:rPr lang="en-US" sz="1600" b="1" baseline="0" dirty="0"/>
                        <a:t>*</a:t>
                      </a:r>
                    </a:p>
                  </a:txBody>
                  <a:tcPr/>
                </a:tc>
                <a:tc>
                  <a:txBody>
                    <a:bodyPr/>
                    <a:lstStyle/>
                    <a:p>
                      <a:r>
                        <a:rPr lang="en-US" sz="1600" b="1" baseline="0" dirty="0"/>
                        <a:t>0,1,2</a:t>
                      </a:r>
                    </a:p>
                  </a:txBody>
                  <a:tcPr/>
                </a:tc>
                <a:extLst>
                  <a:ext uri="{0D108BD9-81ED-4DB2-BD59-A6C34878D82A}">
                    <a16:rowId xmlns:a16="http://schemas.microsoft.com/office/drawing/2014/main" val="10004"/>
                  </a:ext>
                </a:extLst>
              </a:tr>
              <a:tr h="274320">
                <a:tc>
                  <a:txBody>
                    <a:bodyPr/>
                    <a:lstStyle/>
                    <a:p>
                      <a:r>
                        <a:rPr lang="en-US" sz="1600" b="1" baseline="0" dirty="0"/>
                        <a:t>0</a:t>
                      </a:r>
                    </a:p>
                  </a:txBody>
                  <a:tcPr/>
                </a:tc>
                <a:tc>
                  <a:txBody>
                    <a:bodyPr/>
                    <a:lstStyle/>
                    <a:p>
                      <a:endParaRPr lang="en-US" sz="1600" b="1" baseline="0" dirty="0"/>
                    </a:p>
                  </a:txBody>
                  <a:tcPr/>
                </a:tc>
                <a:tc>
                  <a:txBody>
                    <a:bodyPr/>
                    <a:lstStyle/>
                    <a:p>
                      <a:r>
                        <a:rPr lang="en-US" sz="1600" b="1" baseline="0" dirty="0"/>
                        <a:t>0,1,2</a:t>
                      </a:r>
                    </a:p>
                  </a:txBody>
                  <a:tcPr/>
                </a:tc>
                <a:extLst>
                  <a:ext uri="{0D108BD9-81ED-4DB2-BD59-A6C34878D82A}">
                    <a16:rowId xmlns:a16="http://schemas.microsoft.com/office/drawing/2014/main" val="10005"/>
                  </a:ext>
                </a:extLst>
              </a:tr>
              <a:tr h="274320">
                <a:tc>
                  <a:txBody>
                    <a:bodyPr/>
                    <a:lstStyle/>
                    <a:p>
                      <a:r>
                        <a:rPr lang="en-US" sz="1600" b="1" baseline="0" dirty="0"/>
                        <a:t>2</a:t>
                      </a:r>
                    </a:p>
                  </a:txBody>
                  <a:tcPr/>
                </a:tc>
                <a:tc>
                  <a:txBody>
                    <a:bodyPr/>
                    <a:lstStyle/>
                    <a:p>
                      <a:endParaRPr lang="en-US" sz="1600" b="1" baseline="0" dirty="0"/>
                    </a:p>
                  </a:txBody>
                  <a:tcPr/>
                </a:tc>
                <a:tc>
                  <a:txBody>
                    <a:bodyPr/>
                    <a:lstStyle/>
                    <a:p>
                      <a:r>
                        <a:rPr lang="en-US" sz="1600" b="1" baseline="0" dirty="0"/>
                        <a:t>0,1,2</a:t>
                      </a:r>
                    </a:p>
                  </a:txBody>
                  <a:tcPr/>
                </a:tc>
                <a:extLst>
                  <a:ext uri="{0D108BD9-81ED-4DB2-BD59-A6C34878D82A}">
                    <a16:rowId xmlns:a16="http://schemas.microsoft.com/office/drawing/2014/main" val="10006"/>
                  </a:ext>
                </a:extLst>
              </a:tr>
              <a:tr h="274320">
                <a:tc>
                  <a:txBody>
                    <a:bodyPr/>
                    <a:lstStyle/>
                    <a:p>
                      <a:r>
                        <a:rPr lang="en-US" sz="1600" b="1" baseline="0" dirty="0"/>
                        <a:t>6</a:t>
                      </a:r>
                    </a:p>
                  </a:txBody>
                  <a:tcPr/>
                </a:tc>
                <a:tc>
                  <a:txBody>
                    <a:bodyPr/>
                    <a:lstStyle/>
                    <a:p>
                      <a:r>
                        <a:rPr lang="en-US" sz="1600" b="1" baseline="0" dirty="0"/>
                        <a:t>*</a:t>
                      </a:r>
                    </a:p>
                  </a:txBody>
                  <a:tcPr/>
                </a:tc>
                <a:tc>
                  <a:txBody>
                    <a:bodyPr/>
                    <a:lstStyle/>
                    <a:p>
                      <a:r>
                        <a:rPr lang="en-US" sz="1600" b="1" baseline="0" dirty="0"/>
                        <a:t>1,2,6</a:t>
                      </a:r>
                    </a:p>
                  </a:txBody>
                  <a:tcPr/>
                </a:tc>
                <a:extLst>
                  <a:ext uri="{0D108BD9-81ED-4DB2-BD59-A6C34878D82A}">
                    <a16:rowId xmlns:a16="http://schemas.microsoft.com/office/drawing/2014/main" val="10007"/>
                  </a:ext>
                </a:extLst>
              </a:tr>
              <a:tr h="274320">
                <a:tc>
                  <a:txBody>
                    <a:bodyPr/>
                    <a:lstStyle/>
                    <a:p>
                      <a:r>
                        <a:rPr lang="en-US" sz="1600" b="1" baseline="0" dirty="0"/>
                        <a:t>5</a:t>
                      </a:r>
                    </a:p>
                  </a:txBody>
                  <a:tcPr/>
                </a:tc>
                <a:tc>
                  <a:txBody>
                    <a:bodyPr/>
                    <a:lstStyle/>
                    <a:p>
                      <a:r>
                        <a:rPr lang="en-US" sz="1600" b="1" baseline="0" dirty="0"/>
                        <a:t>*</a:t>
                      </a:r>
                    </a:p>
                  </a:txBody>
                  <a:tcPr/>
                </a:tc>
                <a:tc>
                  <a:txBody>
                    <a:bodyPr/>
                    <a:lstStyle/>
                    <a:p>
                      <a:r>
                        <a:rPr lang="en-US" sz="1600" b="1" baseline="0" dirty="0"/>
                        <a:t>1,2,5</a:t>
                      </a:r>
                    </a:p>
                  </a:txBody>
                  <a:tcPr/>
                </a:tc>
                <a:extLst>
                  <a:ext uri="{0D108BD9-81ED-4DB2-BD59-A6C34878D82A}">
                    <a16:rowId xmlns:a16="http://schemas.microsoft.com/office/drawing/2014/main" val="10008"/>
                  </a:ext>
                </a:extLst>
              </a:tr>
              <a:tr h="274320">
                <a:tc>
                  <a:txBody>
                    <a:bodyPr/>
                    <a:lstStyle/>
                    <a:p>
                      <a:r>
                        <a:rPr lang="en-US" sz="1600" b="1" baseline="0" dirty="0"/>
                        <a:t>1</a:t>
                      </a:r>
                    </a:p>
                  </a:txBody>
                  <a:tcPr/>
                </a:tc>
                <a:tc>
                  <a:txBody>
                    <a:bodyPr/>
                    <a:lstStyle/>
                    <a:p>
                      <a:endParaRPr lang="en-US" sz="1600" b="1" baseline="0" dirty="0"/>
                    </a:p>
                  </a:txBody>
                  <a:tcPr/>
                </a:tc>
                <a:tc>
                  <a:txBody>
                    <a:bodyPr/>
                    <a:lstStyle/>
                    <a:p>
                      <a:r>
                        <a:rPr lang="en-US" sz="1600" b="1" baseline="0" dirty="0"/>
                        <a:t>1,2,5</a:t>
                      </a:r>
                    </a:p>
                  </a:txBody>
                  <a:tcPr/>
                </a:tc>
                <a:extLst>
                  <a:ext uri="{0D108BD9-81ED-4DB2-BD59-A6C34878D82A}">
                    <a16:rowId xmlns:a16="http://schemas.microsoft.com/office/drawing/2014/main" val="10009"/>
                  </a:ext>
                </a:extLst>
              </a:tr>
              <a:tr h="274320">
                <a:tc>
                  <a:txBody>
                    <a:bodyPr/>
                    <a:lstStyle/>
                    <a:p>
                      <a:r>
                        <a:rPr lang="en-US" sz="1600" b="1" baseline="0" dirty="0"/>
                        <a:t>2</a:t>
                      </a:r>
                    </a:p>
                  </a:txBody>
                  <a:tcPr/>
                </a:tc>
                <a:tc>
                  <a:txBody>
                    <a:bodyPr/>
                    <a:lstStyle/>
                    <a:p>
                      <a:endParaRPr lang="en-US" sz="1600" b="1" baseline="0" dirty="0"/>
                    </a:p>
                  </a:txBody>
                  <a:tcPr/>
                </a:tc>
                <a:tc>
                  <a:txBody>
                    <a:bodyPr/>
                    <a:lstStyle/>
                    <a:p>
                      <a:r>
                        <a:rPr lang="en-US" sz="1600" b="1" baseline="0" dirty="0"/>
                        <a:t>1,2,5</a:t>
                      </a:r>
                    </a:p>
                  </a:txBody>
                  <a:tcPr/>
                </a:tc>
                <a:extLst>
                  <a:ext uri="{0D108BD9-81ED-4DB2-BD59-A6C34878D82A}">
                    <a16:rowId xmlns:a16="http://schemas.microsoft.com/office/drawing/2014/main" val="10010"/>
                  </a:ext>
                </a:extLst>
              </a:tr>
              <a:tr h="274320">
                <a:tc>
                  <a:txBody>
                    <a:bodyPr/>
                    <a:lstStyle/>
                    <a:p>
                      <a:r>
                        <a:rPr lang="en-US" sz="1600" b="1" baseline="0" dirty="0"/>
                        <a:t>3</a:t>
                      </a:r>
                    </a:p>
                  </a:txBody>
                  <a:tcPr/>
                </a:tc>
                <a:tc>
                  <a:txBody>
                    <a:bodyPr/>
                    <a:lstStyle/>
                    <a:p>
                      <a:r>
                        <a:rPr lang="en-US" sz="1600" b="1" baseline="0" dirty="0"/>
                        <a:t>*</a:t>
                      </a:r>
                    </a:p>
                  </a:txBody>
                  <a:tcPr/>
                </a:tc>
                <a:tc>
                  <a:txBody>
                    <a:bodyPr/>
                    <a:lstStyle/>
                    <a:p>
                      <a:r>
                        <a:rPr lang="en-US" sz="1600" b="1" baseline="0" dirty="0"/>
                        <a:t>1,2,3</a:t>
                      </a:r>
                    </a:p>
                  </a:txBody>
                  <a:tcPr/>
                </a:tc>
                <a:extLst>
                  <a:ext uri="{0D108BD9-81ED-4DB2-BD59-A6C34878D82A}">
                    <a16:rowId xmlns:a16="http://schemas.microsoft.com/office/drawing/2014/main" val="10011"/>
                  </a:ext>
                </a:extLst>
              </a:tr>
              <a:tr h="274320">
                <a:tc>
                  <a:txBody>
                    <a:bodyPr/>
                    <a:lstStyle/>
                    <a:p>
                      <a:r>
                        <a:rPr lang="en-US" sz="1600" b="1" baseline="0" dirty="0"/>
                        <a:t>2</a:t>
                      </a:r>
                    </a:p>
                  </a:txBody>
                  <a:tcPr/>
                </a:tc>
                <a:tc>
                  <a:txBody>
                    <a:bodyPr/>
                    <a:lstStyle/>
                    <a:p>
                      <a:endParaRPr lang="en-US" sz="1600" b="1" baseline="0" dirty="0"/>
                    </a:p>
                  </a:txBody>
                  <a:tcPr/>
                </a:tc>
                <a:tc>
                  <a:txBody>
                    <a:bodyPr/>
                    <a:lstStyle/>
                    <a:p>
                      <a:r>
                        <a:rPr lang="en-US" sz="1600" b="1" baseline="0" dirty="0"/>
                        <a:t>1,2,3</a:t>
                      </a:r>
                    </a:p>
                  </a:txBody>
                  <a:tcPr/>
                </a:tc>
                <a:extLst>
                  <a:ext uri="{0D108BD9-81ED-4DB2-BD59-A6C34878D82A}">
                    <a16:rowId xmlns:a16="http://schemas.microsoft.com/office/drawing/2014/main" val="10012"/>
                  </a:ext>
                </a:extLst>
              </a:tr>
              <a:tr h="274320">
                <a:tc>
                  <a:txBody>
                    <a:bodyPr/>
                    <a:lstStyle/>
                    <a:p>
                      <a:r>
                        <a:rPr lang="en-US" sz="1600" b="1" baseline="0" dirty="0"/>
                        <a:t>1</a:t>
                      </a:r>
                    </a:p>
                  </a:txBody>
                  <a:tcPr/>
                </a:tc>
                <a:tc>
                  <a:txBody>
                    <a:bodyPr/>
                    <a:lstStyle/>
                    <a:p>
                      <a:endParaRPr lang="en-US" sz="1600" b="1" baseline="0" dirty="0"/>
                    </a:p>
                  </a:txBody>
                  <a:tcPr/>
                </a:tc>
                <a:tc>
                  <a:txBody>
                    <a:bodyPr/>
                    <a:lstStyle/>
                    <a:p>
                      <a:r>
                        <a:rPr lang="en-US" sz="1600" b="1" baseline="0" dirty="0"/>
                        <a:t>1,2,3</a:t>
                      </a:r>
                    </a:p>
                  </a:txBody>
                  <a:tcPr/>
                </a:tc>
                <a:extLst>
                  <a:ext uri="{0D108BD9-81ED-4DB2-BD59-A6C34878D82A}">
                    <a16:rowId xmlns:a16="http://schemas.microsoft.com/office/drawing/2014/main" val="10013"/>
                  </a:ext>
                </a:extLst>
              </a:tr>
              <a:tr h="274320">
                <a:tc>
                  <a:txBody>
                    <a:bodyPr/>
                    <a:lstStyle/>
                    <a:p>
                      <a:r>
                        <a:rPr lang="en-US" sz="1600" b="1" baseline="0" dirty="0"/>
                        <a:t>2</a:t>
                      </a:r>
                    </a:p>
                  </a:txBody>
                  <a:tcPr/>
                </a:tc>
                <a:tc>
                  <a:txBody>
                    <a:bodyPr/>
                    <a:lstStyle/>
                    <a:p>
                      <a:endParaRPr lang="en-US" sz="1600" b="1" baseline="0" dirty="0"/>
                    </a:p>
                  </a:txBody>
                  <a:tcPr/>
                </a:tc>
                <a:tc>
                  <a:txBody>
                    <a:bodyPr/>
                    <a:lstStyle/>
                    <a:p>
                      <a:r>
                        <a:rPr lang="en-US" sz="1600" b="1" baseline="0" dirty="0"/>
                        <a:t>1,2,3</a:t>
                      </a:r>
                    </a:p>
                  </a:txBody>
                  <a:tcPr/>
                </a:tc>
                <a:extLst>
                  <a:ext uri="{0D108BD9-81ED-4DB2-BD59-A6C34878D82A}">
                    <a16:rowId xmlns:a16="http://schemas.microsoft.com/office/drawing/2014/main" val="10014"/>
                  </a:ext>
                </a:extLst>
              </a:tr>
              <a:tr h="274320">
                <a:tc>
                  <a:txBody>
                    <a:bodyPr/>
                    <a:lstStyle/>
                    <a:p>
                      <a:r>
                        <a:rPr lang="en-US" sz="1600" b="1" baseline="0" dirty="0"/>
                        <a:t>6</a:t>
                      </a:r>
                    </a:p>
                  </a:txBody>
                  <a:tcPr/>
                </a:tc>
                <a:tc>
                  <a:txBody>
                    <a:bodyPr/>
                    <a:lstStyle/>
                    <a:p>
                      <a:r>
                        <a:rPr lang="en-US" sz="1600" b="1" baseline="0" dirty="0"/>
                        <a:t>*</a:t>
                      </a:r>
                    </a:p>
                  </a:txBody>
                  <a:tcPr/>
                </a:tc>
                <a:tc>
                  <a:txBody>
                    <a:bodyPr/>
                    <a:lstStyle/>
                    <a:p>
                      <a:r>
                        <a:rPr lang="en-US" sz="1600" b="1" baseline="0" dirty="0"/>
                        <a:t>1,2,6</a:t>
                      </a:r>
                    </a:p>
                  </a:txBody>
                  <a:tcPr/>
                </a:tc>
                <a:extLst>
                  <a:ext uri="{0D108BD9-81ED-4DB2-BD59-A6C34878D82A}">
                    <a16:rowId xmlns:a16="http://schemas.microsoft.com/office/drawing/2014/main" val="10015"/>
                  </a:ext>
                </a:extLst>
              </a:tr>
              <a:tr h="274320">
                <a:tc>
                  <a:txBody>
                    <a:bodyPr/>
                    <a:lstStyle/>
                    <a:p>
                      <a:r>
                        <a:rPr lang="en-US" sz="1600" b="1" baseline="0" dirty="0"/>
                        <a:t>2</a:t>
                      </a:r>
                    </a:p>
                  </a:txBody>
                  <a:tcPr/>
                </a:tc>
                <a:tc>
                  <a:txBody>
                    <a:bodyPr/>
                    <a:lstStyle/>
                    <a:p>
                      <a:endParaRPr lang="en-US" sz="1600" b="1" baseline="0" dirty="0"/>
                    </a:p>
                  </a:txBody>
                  <a:tcPr/>
                </a:tc>
                <a:tc>
                  <a:txBody>
                    <a:bodyPr/>
                    <a:lstStyle/>
                    <a:p>
                      <a:r>
                        <a:rPr lang="en-US" sz="1600" b="1" baseline="0" dirty="0"/>
                        <a:t>1,2,6</a:t>
                      </a:r>
                    </a:p>
                  </a:txBody>
                  <a:tcPr/>
                </a:tc>
                <a:extLst>
                  <a:ext uri="{0D108BD9-81ED-4DB2-BD59-A6C34878D82A}">
                    <a16:rowId xmlns:a16="http://schemas.microsoft.com/office/drawing/2014/main" val="10016"/>
                  </a:ext>
                </a:extLst>
              </a:tr>
              <a:tr h="274320">
                <a:tc>
                  <a:txBody>
                    <a:bodyPr/>
                    <a:lstStyle/>
                    <a:p>
                      <a:r>
                        <a:rPr lang="en-US" sz="1600" b="1" baseline="0" dirty="0"/>
                        <a:t>1</a:t>
                      </a:r>
                    </a:p>
                  </a:txBody>
                  <a:tcPr/>
                </a:tc>
                <a:tc>
                  <a:txBody>
                    <a:bodyPr/>
                    <a:lstStyle/>
                    <a:p>
                      <a:endParaRPr lang="en-US" sz="1600" b="1" baseline="0" dirty="0"/>
                    </a:p>
                  </a:txBody>
                  <a:tcPr/>
                </a:tc>
                <a:tc>
                  <a:txBody>
                    <a:bodyPr/>
                    <a:lstStyle/>
                    <a:p>
                      <a:r>
                        <a:rPr lang="en-US" sz="1600" b="1" baseline="0" dirty="0"/>
                        <a:t>1,2,6</a:t>
                      </a:r>
                    </a:p>
                  </a:txBody>
                  <a:tcPr/>
                </a:tc>
                <a:extLst>
                  <a:ext uri="{0D108BD9-81ED-4DB2-BD59-A6C34878D82A}">
                    <a16:rowId xmlns:a16="http://schemas.microsoft.com/office/drawing/2014/main" val="10017"/>
                  </a:ext>
                </a:extLst>
              </a:tr>
              <a:tr h="274320">
                <a:tc>
                  <a:txBody>
                    <a:bodyPr/>
                    <a:lstStyle/>
                    <a:p>
                      <a:r>
                        <a:rPr lang="en-US" sz="1600" b="1" baseline="0" dirty="0"/>
                        <a:t>3</a:t>
                      </a:r>
                    </a:p>
                  </a:txBody>
                  <a:tcPr/>
                </a:tc>
                <a:tc>
                  <a:txBody>
                    <a:bodyPr/>
                    <a:lstStyle/>
                    <a:p>
                      <a:r>
                        <a:rPr lang="en-US" sz="1600" b="1" baseline="0" dirty="0"/>
                        <a:t>*</a:t>
                      </a:r>
                    </a:p>
                  </a:txBody>
                  <a:tcPr/>
                </a:tc>
                <a:tc>
                  <a:txBody>
                    <a:bodyPr/>
                    <a:lstStyle/>
                    <a:p>
                      <a:r>
                        <a:rPr lang="en-US" sz="1600" b="1" baseline="0" dirty="0"/>
                        <a:t>2,6,3</a:t>
                      </a:r>
                    </a:p>
                  </a:txBody>
                  <a:tcPr/>
                </a:tc>
                <a:extLst>
                  <a:ext uri="{0D108BD9-81ED-4DB2-BD59-A6C34878D82A}">
                    <a16:rowId xmlns:a16="http://schemas.microsoft.com/office/drawing/2014/main" val="10018"/>
                  </a:ext>
                </a:extLst>
              </a:tr>
              <a:tr h="274320">
                <a:tc>
                  <a:txBody>
                    <a:bodyPr/>
                    <a:lstStyle/>
                    <a:p>
                      <a:r>
                        <a:rPr lang="en-US" sz="1600" b="1" baseline="0" dirty="0"/>
                        <a:t>6</a:t>
                      </a:r>
                    </a:p>
                  </a:txBody>
                  <a:tcPr/>
                </a:tc>
                <a:tc>
                  <a:txBody>
                    <a:bodyPr/>
                    <a:lstStyle/>
                    <a:p>
                      <a:endParaRPr lang="en-US" sz="1600" b="1" baseline="0" dirty="0"/>
                    </a:p>
                  </a:txBody>
                  <a:tcPr/>
                </a:tc>
                <a:tc>
                  <a:txBody>
                    <a:bodyPr/>
                    <a:lstStyle/>
                    <a:p>
                      <a:r>
                        <a:rPr lang="en-US" sz="1600" b="1" baseline="0" dirty="0"/>
                        <a:t>2,6,3</a:t>
                      </a:r>
                    </a:p>
                  </a:txBody>
                  <a:tcPr/>
                </a:tc>
                <a:extLst>
                  <a:ext uri="{0D108BD9-81ED-4DB2-BD59-A6C34878D82A}">
                    <a16:rowId xmlns:a16="http://schemas.microsoft.com/office/drawing/2014/main" val="10019"/>
                  </a:ext>
                </a:extLst>
              </a:tr>
              <a:tr h="274320">
                <a:tc>
                  <a:txBody>
                    <a:bodyPr/>
                    <a:lstStyle/>
                    <a:p>
                      <a:r>
                        <a:rPr lang="en-US" sz="1600" b="1" baseline="0" dirty="0"/>
                        <a:t>2</a:t>
                      </a:r>
                    </a:p>
                  </a:txBody>
                  <a:tcPr/>
                </a:tc>
                <a:tc>
                  <a:txBody>
                    <a:bodyPr/>
                    <a:lstStyle/>
                    <a:p>
                      <a:endParaRPr lang="en-US" sz="1600" b="1" baseline="0" dirty="0"/>
                    </a:p>
                  </a:txBody>
                  <a:tcPr/>
                </a:tc>
                <a:tc>
                  <a:txBody>
                    <a:bodyPr/>
                    <a:lstStyle/>
                    <a:p>
                      <a:r>
                        <a:rPr lang="en-US" sz="1600" b="1" baseline="0" dirty="0"/>
                        <a:t>2,6,3</a:t>
                      </a:r>
                    </a:p>
                  </a:txBody>
                  <a:tcPr/>
                </a:tc>
                <a:extLst>
                  <a:ext uri="{0D108BD9-81ED-4DB2-BD59-A6C34878D82A}">
                    <a16:rowId xmlns:a16="http://schemas.microsoft.com/office/drawing/2014/main" val="10020"/>
                  </a:ext>
                </a:extLst>
              </a:tr>
            </a:tbl>
          </a:graphicData>
        </a:graphic>
      </p:graphicFrame>
      <p:graphicFrame>
        <p:nvGraphicFramePr>
          <p:cNvPr id="14" name="Table 13"/>
          <p:cNvGraphicFramePr>
            <a:graphicFrameLocks noGrp="1"/>
          </p:cNvGraphicFramePr>
          <p:nvPr/>
        </p:nvGraphicFramePr>
        <p:xfrm>
          <a:off x="7847012" y="-76200"/>
          <a:ext cx="2251139" cy="6979920"/>
        </p:xfrm>
        <a:graphic>
          <a:graphicData uri="http://schemas.openxmlformats.org/drawingml/2006/table">
            <a:tbl>
              <a:tblPr firstRow="1" bandRow="1">
                <a:tableStyleId>{5C22544A-7EE6-4342-B048-85BDC9FD1C3A}</a:tableStyleId>
              </a:tblPr>
              <a:tblGrid>
                <a:gridCol w="721741">
                  <a:extLst>
                    <a:ext uri="{9D8B030D-6E8A-4147-A177-3AD203B41FA5}">
                      <a16:colId xmlns:a16="http://schemas.microsoft.com/office/drawing/2014/main" val="20000"/>
                    </a:ext>
                  </a:extLst>
                </a:gridCol>
                <a:gridCol w="760730">
                  <a:extLst>
                    <a:ext uri="{9D8B030D-6E8A-4147-A177-3AD203B41FA5}">
                      <a16:colId xmlns:a16="http://schemas.microsoft.com/office/drawing/2014/main" val="20001"/>
                    </a:ext>
                  </a:extLst>
                </a:gridCol>
                <a:gridCol w="768668">
                  <a:extLst>
                    <a:ext uri="{9D8B030D-6E8A-4147-A177-3AD203B41FA5}">
                      <a16:colId xmlns:a16="http://schemas.microsoft.com/office/drawing/2014/main" val="20002"/>
                    </a:ext>
                  </a:extLst>
                </a:gridCol>
              </a:tblGrid>
              <a:tr h="274320">
                <a:tc>
                  <a:txBody>
                    <a:bodyPr/>
                    <a:lstStyle/>
                    <a:p>
                      <a:r>
                        <a:rPr lang="en-US" sz="1200" b="1" baseline="0" dirty="0"/>
                        <a:t>Page </a:t>
                      </a:r>
                    </a:p>
                  </a:txBody>
                  <a:tcPr/>
                </a:tc>
                <a:tc>
                  <a:txBody>
                    <a:bodyPr/>
                    <a:lstStyle/>
                    <a:p>
                      <a:r>
                        <a:rPr lang="en-US" sz="1200" b="1" baseline="0" dirty="0"/>
                        <a:t>Fault</a:t>
                      </a:r>
                    </a:p>
                  </a:txBody>
                  <a:tcPr/>
                </a:tc>
                <a:tc>
                  <a:txBody>
                    <a:bodyPr/>
                    <a:lstStyle/>
                    <a:p>
                      <a:r>
                        <a:rPr lang="en-US" sz="1200" b="1" baseline="0" dirty="0"/>
                        <a:t>After</a:t>
                      </a:r>
                    </a:p>
                  </a:txBody>
                  <a:tcPr/>
                </a:tc>
                <a:extLst>
                  <a:ext uri="{0D108BD9-81ED-4DB2-BD59-A6C34878D82A}">
                    <a16:rowId xmlns:a16="http://schemas.microsoft.com/office/drawing/2014/main" val="10000"/>
                  </a:ext>
                </a:extLst>
              </a:tr>
              <a:tr h="274320">
                <a:tc>
                  <a:txBody>
                    <a:bodyPr/>
                    <a:lstStyle/>
                    <a:p>
                      <a:r>
                        <a:rPr lang="en-US" sz="1600" b="1" baseline="0" dirty="0"/>
                        <a:t>0</a:t>
                      </a:r>
                    </a:p>
                  </a:txBody>
                  <a:tcPr/>
                </a:tc>
                <a:tc>
                  <a:txBody>
                    <a:bodyPr/>
                    <a:lstStyle/>
                    <a:p>
                      <a:r>
                        <a:rPr lang="en-US" sz="1600" b="1" baseline="0" dirty="0"/>
                        <a:t>*</a:t>
                      </a:r>
                    </a:p>
                  </a:txBody>
                  <a:tcPr/>
                </a:tc>
                <a:tc>
                  <a:txBody>
                    <a:bodyPr/>
                    <a:lstStyle/>
                    <a:p>
                      <a:r>
                        <a:rPr lang="en-US" sz="1600" b="1" baseline="0" dirty="0"/>
                        <a:t>0,-,-</a:t>
                      </a:r>
                    </a:p>
                  </a:txBody>
                  <a:tcPr/>
                </a:tc>
                <a:extLst>
                  <a:ext uri="{0D108BD9-81ED-4DB2-BD59-A6C34878D82A}">
                    <a16:rowId xmlns:a16="http://schemas.microsoft.com/office/drawing/2014/main" val="10001"/>
                  </a:ext>
                </a:extLst>
              </a:tr>
              <a:tr h="274320">
                <a:tc>
                  <a:txBody>
                    <a:bodyPr/>
                    <a:lstStyle/>
                    <a:p>
                      <a:r>
                        <a:rPr lang="en-US" sz="1600" b="1" baseline="0" dirty="0"/>
                        <a:t>1</a:t>
                      </a:r>
                    </a:p>
                  </a:txBody>
                  <a:tcPr/>
                </a:tc>
                <a:tc>
                  <a:txBody>
                    <a:bodyPr/>
                    <a:lstStyle/>
                    <a:p>
                      <a:r>
                        <a:rPr lang="en-US" sz="1600" b="1" baseline="0" dirty="0"/>
                        <a:t>*</a:t>
                      </a:r>
                    </a:p>
                  </a:txBody>
                  <a:tcPr/>
                </a:tc>
                <a:tc>
                  <a:txBody>
                    <a:bodyPr/>
                    <a:lstStyle/>
                    <a:p>
                      <a:r>
                        <a:rPr lang="en-US" sz="1600" b="1" baseline="0" dirty="0"/>
                        <a:t>0,1,-</a:t>
                      </a:r>
                    </a:p>
                  </a:txBody>
                  <a:tcPr/>
                </a:tc>
                <a:extLst>
                  <a:ext uri="{0D108BD9-81ED-4DB2-BD59-A6C34878D82A}">
                    <a16:rowId xmlns:a16="http://schemas.microsoft.com/office/drawing/2014/main" val="10002"/>
                  </a:ext>
                </a:extLst>
              </a:tr>
              <a:tr h="274320">
                <a:tc>
                  <a:txBody>
                    <a:bodyPr/>
                    <a:lstStyle/>
                    <a:p>
                      <a:r>
                        <a:rPr lang="en-US" sz="1600" b="1" baseline="0" dirty="0"/>
                        <a:t>4</a:t>
                      </a:r>
                    </a:p>
                  </a:txBody>
                  <a:tcPr/>
                </a:tc>
                <a:tc>
                  <a:txBody>
                    <a:bodyPr/>
                    <a:lstStyle/>
                    <a:p>
                      <a:r>
                        <a:rPr lang="en-US" sz="1600" b="1" baseline="0" dirty="0"/>
                        <a:t>*</a:t>
                      </a:r>
                    </a:p>
                  </a:txBody>
                  <a:tcPr/>
                </a:tc>
                <a:tc>
                  <a:txBody>
                    <a:bodyPr/>
                    <a:lstStyle/>
                    <a:p>
                      <a:r>
                        <a:rPr lang="en-US" sz="1600" b="1" baseline="0" dirty="0"/>
                        <a:t>0,1,4</a:t>
                      </a:r>
                    </a:p>
                  </a:txBody>
                  <a:tcPr/>
                </a:tc>
                <a:extLst>
                  <a:ext uri="{0D108BD9-81ED-4DB2-BD59-A6C34878D82A}">
                    <a16:rowId xmlns:a16="http://schemas.microsoft.com/office/drawing/2014/main" val="10003"/>
                  </a:ext>
                </a:extLst>
              </a:tr>
              <a:tr h="274320">
                <a:tc>
                  <a:txBody>
                    <a:bodyPr/>
                    <a:lstStyle/>
                    <a:p>
                      <a:r>
                        <a:rPr lang="en-US" sz="1600" b="1" baseline="0" dirty="0"/>
                        <a:t>2</a:t>
                      </a:r>
                    </a:p>
                  </a:txBody>
                  <a:tcPr/>
                </a:tc>
                <a:tc>
                  <a:txBody>
                    <a:bodyPr/>
                    <a:lstStyle/>
                    <a:p>
                      <a:r>
                        <a:rPr lang="en-US" sz="1600" b="1" baseline="0" dirty="0"/>
                        <a:t>*</a:t>
                      </a:r>
                    </a:p>
                  </a:txBody>
                  <a:tcPr/>
                </a:tc>
                <a:tc>
                  <a:txBody>
                    <a:bodyPr/>
                    <a:lstStyle/>
                    <a:p>
                      <a:r>
                        <a:rPr lang="en-US" sz="1600" b="1" baseline="0" dirty="0"/>
                        <a:t>1,4,2</a:t>
                      </a:r>
                    </a:p>
                  </a:txBody>
                  <a:tcPr/>
                </a:tc>
                <a:extLst>
                  <a:ext uri="{0D108BD9-81ED-4DB2-BD59-A6C34878D82A}">
                    <a16:rowId xmlns:a16="http://schemas.microsoft.com/office/drawing/2014/main" val="10004"/>
                  </a:ext>
                </a:extLst>
              </a:tr>
              <a:tr h="274320">
                <a:tc>
                  <a:txBody>
                    <a:bodyPr/>
                    <a:lstStyle/>
                    <a:p>
                      <a:r>
                        <a:rPr lang="en-US" sz="1600" b="1" baseline="0" dirty="0"/>
                        <a:t>0</a:t>
                      </a:r>
                    </a:p>
                  </a:txBody>
                  <a:tcPr/>
                </a:tc>
                <a:tc>
                  <a:txBody>
                    <a:bodyPr/>
                    <a:lstStyle/>
                    <a:p>
                      <a:r>
                        <a:rPr lang="en-US" sz="1600" b="1" baseline="0" dirty="0"/>
                        <a:t>*</a:t>
                      </a:r>
                    </a:p>
                  </a:txBody>
                  <a:tcPr/>
                </a:tc>
                <a:tc>
                  <a:txBody>
                    <a:bodyPr/>
                    <a:lstStyle/>
                    <a:p>
                      <a:r>
                        <a:rPr lang="en-US" sz="1600" b="1" baseline="0" dirty="0"/>
                        <a:t>4,2,0</a:t>
                      </a:r>
                    </a:p>
                  </a:txBody>
                  <a:tcPr/>
                </a:tc>
                <a:extLst>
                  <a:ext uri="{0D108BD9-81ED-4DB2-BD59-A6C34878D82A}">
                    <a16:rowId xmlns:a16="http://schemas.microsoft.com/office/drawing/2014/main" val="10005"/>
                  </a:ext>
                </a:extLst>
              </a:tr>
              <a:tr h="274320">
                <a:tc>
                  <a:txBody>
                    <a:bodyPr/>
                    <a:lstStyle/>
                    <a:p>
                      <a:r>
                        <a:rPr lang="en-US" sz="1600" b="1" baseline="0" dirty="0"/>
                        <a:t>2</a:t>
                      </a:r>
                    </a:p>
                  </a:txBody>
                  <a:tcPr/>
                </a:tc>
                <a:tc>
                  <a:txBody>
                    <a:bodyPr/>
                    <a:lstStyle/>
                    <a:p>
                      <a:endParaRPr lang="en-US" sz="1600" b="1" baseline="0" dirty="0"/>
                    </a:p>
                  </a:txBody>
                  <a:tcPr/>
                </a:tc>
                <a:tc>
                  <a:txBody>
                    <a:bodyPr/>
                    <a:lstStyle/>
                    <a:p>
                      <a:r>
                        <a:rPr lang="en-US" sz="1600" b="1" baseline="0" dirty="0"/>
                        <a:t>4,2,0</a:t>
                      </a:r>
                    </a:p>
                  </a:txBody>
                  <a:tcPr/>
                </a:tc>
                <a:extLst>
                  <a:ext uri="{0D108BD9-81ED-4DB2-BD59-A6C34878D82A}">
                    <a16:rowId xmlns:a16="http://schemas.microsoft.com/office/drawing/2014/main" val="10006"/>
                  </a:ext>
                </a:extLst>
              </a:tr>
              <a:tr h="274320">
                <a:tc>
                  <a:txBody>
                    <a:bodyPr/>
                    <a:lstStyle/>
                    <a:p>
                      <a:r>
                        <a:rPr lang="en-US" sz="1600" b="1" baseline="0" dirty="0"/>
                        <a:t>6</a:t>
                      </a:r>
                    </a:p>
                  </a:txBody>
                  <a:tcPr/>
                </a:tc>
                <a:tc>
                  <a:txBody>
                    <a:bodyPr/>
                    <a:lstStyle/>
                    <a:p>
                      <a:r>
                        <a:rPr lang="en-US" sz="1600" b="1" baseline="0" dirty="0"/>
                        <a:t>*</a:t>
                      </a:r>
                    </a:p>
                  </a:txBody>
                  <a:tcPr/>
                </a:tc>
                <a:tc>
                  <a:txBody>
                    <a:bodyPr/>
                    <a:lstStyle/>
                    <a:p>
                      <a:r>
                        <a:rPr lang="en-US" sz="1600" b="1" baseline="0" dirty="0"/>
                        <a:t>2,0,6</a:t>
                      </a:r>
                    </a:p>
                  </a:txBody>
                  <a:tcPr/>
                </a:tc>
                <a:extLst>
                  <a:ext uri="{0D108BD9-81ED-4DB2-BD59-A6C34878D82A}">
                    <a16:rowId xmlns:a16="http://schemas.microsoft.com/office/drawing/2014/main" val="10007"/>
                  </a:ext>
                </a:extLst>
              </a:tr>
              <a:tr h="274320">
                <a:tc>
                  <a:txBody>
                    <a:bodyPr/>
                    <a:lstStyle/>
                    <a:p>
                      <a:r>
                        <a:rPr lang="en-US" sz="1600" b="1" baseline="0" dirty="0"/>
                        <a:t>5</a:t>
                      </a:r>
                    </a:p>
                  </a:txBody>
                  <a:tcPr/>
                </a:tc>
                <a:tc>
                  <a:txBody>
                    <a:bodyPr/>
                    <a:lstStyle/>
                    <a:p>
                      <a:r>
                        <a:rPr lang="en-US" sz="1600" b="1" baseline="0" dirty="0"/>
                        <a:t>*</a:t>
                      </a:r>
                    </a:p>
                  </a:txBody>
                  <a:tcPr/>
                </a:tc>
                <a:tc>
                  <a:txBody>
                    <a:bodyPr/>
                    <a:lstStyle/>
                    <a:p>
                      <a:r>
                        <a:rPr lang="en-US" sz="1600" b="1" baseline="0" dirty="0"/>
                        <a:t>2,6,5</a:t>
                      </a:r>
                    </a:p>
                  </a:txBody>
                  <a:tcPr/>
                </a:tc>
                <a:extLst>
                  <a:ext uri="{0D108BD9-81ED-4DB2-BD59-A6C34878D82A}">
                    <a16:rowId xmlns:a16="http://schemas.microsoft.com/office/drawing/2014/main" val="10008"/>
                  </a:ext>
                </a:extLst>
              </a:tr>
              <a:tr h="274320">
                <a:tc>
                  <a:txBody>
                    <a:bodyPr/>
                    <a:lstStyle/>
                    <a:p>
                      <a:r>
                        <a:rPr lang="en-US" sz="1600" b="1" baseline="0" dirty="0"/>
                        <a:t>1</a:t>
                      </a:r>
                    </a:p>
                  </a:txBody>
                  <a:tcPr/>
                </a:tc>
                <a:tc>
                  <a:txBody>
                    <a:bodyPr/>
                    <a:lstStyle/>
                    <a:p>
                      <a:r>
                        <a:rPr lang="en-US" sz="1600" b="1" baseline="0" dirty="0"/>
                        <a:t>*</a:t>
                      </a:r>
                    </a:p>
                  </a:txBody>
                  <a:tcPr/>
                </a:tc>
                <a:tc>
                  <a:txBody>
                    <a:bodyPr/>
                    <a:lstStyle/>
                    <a:p>
                      <a:r>
                        <a:rPr lang="en-US" sz="1600" b="1" baseline="0" dirty="0"/>
                        <a:t>6,5,1</a:t>
                      </a:r>
                    </a:p>
                  </a:txBody>
                  <a:tcPr/>
                </a:tc>
                <a:extLst>
                  <a:ext uri="{0D108BD9-81ED-4DB2-BD59-A6C34878D82A}">
                    <a16:rowId xmlns:a16="http://schemas.microsoft.com/office/drawing/2014/main" val="10009"/>
                  </a:ext>
                </a:extLst>
              </a:tr>
              <a:tr h="274320">
                <a:tc>
                  <a:txBody>
                    <a:bodyPr/>
                    <a:lstStyle/>
                    <a:p>
                      <a:r>
                        <a:rPr lang="en-US" sz="1600" b="1" baseline="0" dirty="0"/>
                        <a:t>2</a:t>
                      </a:r>
                    </a:p>
                  </a:txBody>
                  <a:tcPr/>
                </a:tc>
                <a:tc>
                  <a:txBody>
                    <a:bodyPr/>
                    <a:lstStyle/>
                    <a:p>
                      <a:r>
                        <a:rPr lang="en-US" sz="1600" b="1" baseline="0" dirty="0"/>
                        <a:t>*</a:t>
                      </a:r>
                    </a:p>
                  </a:txBody>
                  <a:tcPr/>
                </a:tc>
                <a:tc>
                  <a:txBody>
                    <a:bodyPr/>
                    <a:lstStyle/>
                    <a:p>
                      <a:r>
                        <a:rPr lang="en-US" sz="1600" b="1" baseline="0" dirty="0"/>
                        <a:t>5,1,2</a:t>
                      </a:r>
                    </a:p>
                  </a:txBody>
                  <a:tcPr/>
                </a:tc>
                <a:extLst>
                  <a:ext uri="{0D108BD9-81ED-4DB2-BD59-A6C34878D82A}">
                    <a16:rowId xmlns:a16="http://schemas.microsoft.com/office/drawing/2014/main" val="10010"/>
                  </a:ext>
                </a:extLst>
              </a:tr>
              <a:tr h="274320">
                <a:tc>
                  <a:txBody>
                    <a:bodyPr/>
                    <a:lstStyle/>
                    <a:p>
                      <a:r>
                        <a:rPr lang="en-US" sz="1600" b="1" baseline="0" dirty="0"/>
                        <a:t>3</a:t>
                      </a:r>
                    </a:p>
                  </a:txBody>
                  <a:tcPr/>
                </a:tc>
                <a:tc>
                  <a:txBody>
                    <a:bodyPr/>
                    <a:lstStyle/>
                    <a:p>
                      <a:r>
                        <a:rPr lang="en-US" sz="1600" b="1" baseline="0" dirty="0"/>
                        <a:t>*</a:t>
                      </a:r>
                    </a:p>
                  </a:txBody>
                  <a:tcPr/>
                </a:tc>
                <a:tc>
                  <a:txBody>
                    <a:bodyPr/>
                    <a:lstStyle/>
                    <a:p>
                      <a:r>
                        <a:rPr lang="en-US" sz="1600" b="1" baseline="0" dirty="0"/>
                        <a:t>1,2,3</a:t>
                      </a:r>
                    </a:p>
                  </a:txBody>
                  <a:tcPr/>
                </a:tc>
                <a:extLst>
                  <a:ext uri="{0D108BD9-81ED-4DB2-BD59-A6C34878D82A}">
                    <a16:rowId xmlns:a16="http://schemas.microsoft.com/office/drawing/2014/main" val="10011"/>
                  </a:ext>
                </a:extLst>
              </a:tr>
              <a:tr h="274320">
                <a:tc>
                  <a:txBody>
                    <a:bodyPr/>
                    <a:lstStyle/>
                    <a:p>
                      <a:r>
                        <a:rPr lang="en-US" sz="1600" b="1" baseline="0" dirty="0"/>
                        <a:t>2</a:t>
                      </a:r>
                    </a:p>
                  </a:txBody>
                  <a:tcPr/>
                </a:tc>
                <a:tc>
                  <a:txBody>
                    <a:bodyPr/>
                    <a:lstStyle/>
                    <a:p>
                      <a:endParaRPr lang="en-US" sz="1600" b="1" baseline="0" dirty="0"/>
                    </a:p>
                  </a:txBody>
                  <a:tcPr/>
                </a:tc>
                <a:tc>
                  <a:txBody>
                    <a:bodyPr/>
                    <a:lstStyle/>
                    <a:p>
                      <a:r>
                        <a:rPr lang="en-US" sz="1600" b="1" baseline="0" dirty="0"/>
                        <a:t>1,2,3</a:t>
                      </a:r>
                    </a:p>
                  </a:txBody>
                  <a:tcPr/>
                </a:tc>
                <a:extLst>
                  <a:ext uri="{0D108BD9-81ED-4DB2-BD59-A6C34878D82A}">
                    <a16:rowId xmlns:a16="http://schemas.microsoft.com/office/drawing/2014/main" val="10012"/>
                  </a:ext>
                </a:extLst>
              </a:tr>
              <a:tr h="274320">
                <a:tc>
                  <a:txBody>
                    <a:bodyPr/>
                    <a:lstStyle/>
                    <a:p>
                      <a:r>
                        <a:rPr lang="en-US" sz="1600" b="1" baseline="0" dirty="0"/>
                        <a:t>1</a:t>
                      </a:r>
                    </a:p>
                  </a:txBody>
                  <a:tcPr/>
                </a:tc>
                <a:tc>
                  <a:txBody>
                    <a:bodyPr/>
                    <a:lstStyle/>
                    <a:p>
                      <a:endParaRPr lang="en-US" sz="1600" b="1" baseline="0" dirty="0"/>
                    </a:p>
                  </a:txBody>
                  <a:tcPr/>
                </a:tc>
                <a:tc>
                  <a:txBody>
                    <a:bodyPr/>
                    <a:lstStyle/>
                    <a:p>
                      <a:r>
                        <a:rPr lang="en-US" sz="1600" b="1" baseline="0" dirty="0"/>
                        <a:t>1,2,3</a:t>
                      </a:r>
                    </a:p>
                  </a:txBody>
                  <a:tcPr/>
                </a:tc>
                <a:extLst>
                  <a:ext uri="{0D108BD9-81ED-4DB2-BD59-A6C34878D82A}">
                    <a16:rowId xmlns:a16="http://schemas.microsoft.com/office/drawing/2014/main" val="10013"/>
                  </a:ext>
                </a:extLst>
              </a:tr>
              <a:tr h="274320">
                <a:tc>
                  <a:txBody>
                    <a:bodyPr/>
                    <a:lstStyle/>
                    <a:p>
                      <a:r>
                        <a:rPr lang="en-US" sz="1600" b="1" baseline="0" dirty="0"/>
                        <a:t>2</a:t>
                      </a:r>
                    </a:p>
                  </a:txBody>
                  <a:tcPr/>
                </a:tc>
                <a:tc>
                  <a:txBody>
                    <a:bodyPr/>
                    <a:lstStyle/>
                    <a:p>
                      <a:endParaRPr lang="en-US" sz="1600" b="1" baseline="0" dirty="0"/>
                    </a:p>
                  </a:txBody>
                  <a:tcPr/>
                </a:tc>
                <a:tc>
                  <a:txBody>
                    <a:bodyPr/>
                    <a:lstStyle/>
                    <a:p>
                      <a:r>
                        <a:rPr lang="en-US" sz="1600" b="1" baseline="0" dirty="0"/>
                        <a:t>1,2,3</a:t>
                      </a:r>
                    </a:p>
                  </a:txBody>
                  <a:tcPr/>
                </a:tc>
                <a:extLst>
                  <a:ext uri="{0D108BD9-81ED-4DB2-BD59-A6C34878D82A}">
                    <a16:rowId xmlns:a16="http://schemas.microsoft.com/office/drawing/2014/main" val="10014"/>
                  </a:ext>
                </a:extLst>
              </a:tr>
              <a:tr h="274320">
                <a:tc>
                  <a:txBody>
                    <a:bodyPr/>
                    <a:lstStyle/>
                    <a:p>
                      <a:r>
                        <a:rPr lang="en-US" sz="1600" b="1" baseline="0" dirty="0"/>
                        <a:t>6</a:t>
                      </a:r>
                    </a:p>
                  </a:txBody>
                  <a:tcPr/>
                </a:tc>
                <a:tc>
                  <a:txBody>
                    <a:bodyPr/>
                    <a:lstStyle/>
                    <a:p>
                      <a:r>
                        <a:rPr lang="en-US" sz="1600" b="1" baseline="0" dirty="0"/>
                        <a:t>*</a:t>
                      </a:r>
                    </a:p>
                  </a:txBody>
                  <a:tcPr/>
                </a:tc>
                <a:tc>
                  <a:txBody>
                    <a:bodyPr/>
                    <a:lstStyle/>
                    <a:p>
                      <a:r>
                        <a:rPr lang="en-US" sz="1600" b="1" baseline="0" dirty="0"/>
                        <a:t>1,2,6</a:t>
                      </a:r>
                    </a:p>
                  </a:txBody>
                  <a:tcPr/>
                </a:tc>
                <a:extLst>
                  <a:ext uri="{0D108BD9-81ED-4DB2-BD59-A6C34878D82A}">
                    <a16:rowId xmlns:a16="http://schemas.microsoft.com/office/drawing/2014/main" val="10015"/>
                  </a:ext>
                </a:extLst>
              </a:tr>
              <a:tr h="274320">
                <a:tc>
                  <a:txBody>
                    <a:bodyPr/>
                    <a:lstStyle/>
                    <a:p>
                      <a:r>
                        <a:rPr lang="en-US" sz="1600" b="1" baseline="0" dirty="0"/>
                        <a:t>2</a:t>
                      </a:r>
                    </a:p>
                  </a:txBody>
                  <a:tcPr/>
                </a:tc>
                <a:tc>
                  <a:txBody>
                    <a:bodyPr/>
                    <a:lstStyle/>
                    <a:p>
                      <a:endParaRPr lang="en-US" sz="1600" b="1" baseline="0" dirty="0"/>
                    </a:p>
                  </a:txBody>
                  <a:tcPr/>
                </a:tc>
                <a:tc>
                  <a:txBody>
                    <a:bodyPr/>
                    <a:lstStyle/>
                    <a:p>
                      <a:r>
                        <a:rPr lang="en-US" sz="1600" b="1" baseline="0" dirty="0"/>
                        <a:t>1,2,6</a:t>
                      </a:r>
                    </a:p>
                  </a:txBody>
                  <a:tcPr/>
                </a:tc>
                <a:extLst>
                  <a:ext uri="{0D108BD9-81ED-4DB2-BD59-A6C34878D82A}">
                    <a16:rowId xmlns:a16="http://schemas.microsoft.com/office/drawing/2014/main" val="10016"/>
                  </a:ext>
                </a:extLst>
              </a:tr>
              <a:tr h="274320">
                <a:tc>
                  <a:txBody>
                    <a:bodyPr/>
                    <a:lstStyle/>
                    <a:p>
                      <a:r>
                        <a:rPr lang="en-US" sz="1600" b="1" baseline="0" dirty="0"/>
                        <a:t>1</a:t>
                      </a:r>
                    </a:p>
                  </a:txBody>
                  <a:tcPr/>
                </a:tc>
                <a:tc>
                  <a:txBody>
                    <a:bodyPr/>
                    <a:lstStyle/>
                    <a:p>
                      <a:endParaRPr lang="en-US" sz="1600" b="1" baseline="0" dirty="0"/>
                    </a:p>
                  </a:txBody>
                  <a:tcPr/>
                </a:tc>
                <a:tc>
                  <a:txBody>
                    <a:bodyPr/>
                    <a:lstStyle/>
                    <a:p>
                      <a:r>
                        <a:rPr lang="en-US" sz="1600" b="1" baseline="0" dirty="0"/>
                        <a:t>1,2,6</a:t>
                      </a:r>
                    </a:p>
                  </a:txBody>
                  <a:tcPr/>
                </a:tc>
                <a:extLst>
                  <a:ext uri="{0D108BD9-81ED-4DB2-BD59-A6C34878D82A}">
                    <a16:rowId xmlns:a16="http://schemas.microsoft.com/office/drawing/2014/main" val="10017"/>
                  </a:ext>
                </a:extLst>
              </a:tr>
              <a:tr h="274320">
                <a:tc>
                  <a:txBody>
                    <a:bodyPr/>
                    <a:lstStyle/>
                    <a:p>
                      <a:r>
                        <a:rPr lang="en-US" sz="1600" b="1" baseline="0" dirty="0"/>
                        <a:t>3</a:t>
                      </a:r>
                    </a:p>
                  </a:txBody>
                  <a:tcPr/>
                </a:tc>
                <a:tc>
                  <a:txBody>
                    <a:bodyPr/>
                    <a:lstStyle/>
                    <a:p>
                      <a:r>
                        <a:rPr lang="en-US" sz="1600" b="1" baseline="0" dirty="0"/>
                        <a:t>*</a:t>
                      </a:r>
                    </a:p>
                  </a:txBody>
                  <a:tcPr/>
                </a:tc>
                <a:tc>
                  <a:txBody>
                    <a:bodyPr/>
                    <a:lstStyle/>
                    <a:p>
                      <a:r>
                        <a:rPr lang="en-US" sz="1600" b="1" baseline="0" dirty="0"/>
                        <a:t>1,2,3</a:t>
                      </a:r>
                    </a:p>
                  </a:txBody>
                  <a:tcPr/>
                </a:tc>
                <a:extLst>
                  <a:ext uri="{0D108BD9-81ED-4DB2-BD59-A6C34878D82A}">
                    <a16:rowId xmlns:a16="http://schemas.microsoft.com/office/drawing/2014/main" val="10018"/>
                  </a:ext>
                </a:extLst>
              </a:tr>
              <a:tr h="274320">
                <a:tc>
                  <a:txBody>
                    <a:bodyPr/>
                    <a:lstStyle/>
                    <a:p>
                      <a:r>
                        <a:rPr lang="en-US" sz="1600" b="1" baseline="0" dirty="0"/>
                        <a:t>6</a:t>
                      </a:r>
                    </a:p>
                  </a:txBody>
                  <a:tcPr/>
                </a:tc>
                <a:tc>
                  <a:txBody>
                    <a:bodyPr/>
                    <a:lstStyle/>
                    <a:p>
                      <a:r>
                        <a:rPr lang="en-US" sz="1600" b="1" baseline="0" dirty="0"/>
                        <a:t>*</a:t>
                      </a:r>
                    </a:p>
                  </a:txBody>
                  <a:tcPr/>
                </a:tc>
                <a:tc>
                  <a:txBody>
                    <a:bodyPr/>
                    <a:lstStyle/>
                    <a:p>
                      <a:r>
                        <a:rPr lang="en-US" sz="1600" b="1" baseline="0" dirty="0"/>
                        <a:t>1,3,6</a:t>
                      </a:r>
                    </a:p>
                  </a:txBody>
                  <a:tcPr/>
                </a:tc>
                <a:extLst>
                  <a:ext uri="{0D108BD9-81ED-4DB2-BD59-A6C34878D82A}">
                    <a16:rowId xmlns:a16="http://schemas.microsoft.com/office/drawing/2014/main" val="10019"/>
                  </a:ext>
                </a:extLst>
              </a:tr>
              <a:tr h="274320">
                <a:tc>
                  <a:txBody>
                    <a:bodyPr/>
                    <a:lstStyle/>
                    <a:p>
                      <a:r>
                        <a:rPr lang="en-US" sz="1600" b="1" baseline="0" dirty="0"/>
                        <a:t>2</a:t>
                      </a:r>
                    </a:p>
                  </a:txBody>
                  <a:tcPr/>
                </a:tc>
                <a:tc>
                  <a:txBody>
                    <a:bodyPr/>
                    <a:lstStyle/>
                    <a:p>
                      <a:r>
                        <a:rPr lang="en-US" sz="1600" b="1" baseline="0" dirty="0"/>
                        <a:t>*</a:t>
                      </a:r>
                    </a:p>
                  </a:txBody>
                  <a:tcPr/>
                </a:tc>
                <a:tc>
                  <a:txBody>
                    <a:bodyPr/>
                    <a:lstStyle/>
                    <a:p>
                      <a:r>
                        <a:rPr lang="en-US" sz="1600" b="1" baseline="0"/>
                        <a:t>3,6,2</a:t>
                      </a:r>
                    </a:p>
                  </a:txBody>
                  <a:tcPr/>
                </a:tc>
                <a:extLst>
                  <a:ext uri="{0D108BD9-81ED-4DB2-BD59-A6C34878D82A}">
                    <a16:rowId xmlns:a16="http://schemas.microsoft.com/office/drawing/2014/main" val="1002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98612" y="0"/>
            <a:ext cx="9601200" cy="1143000"/>
          </a:xfrm>
        </p:spPr>
        <p:txBody>
          <a:bodyPr>
            <a:normAutofit/>
          </a:bodyPr>
          <a:lstStyle/>
          <a:p>
            <a:pPr marL="742950" indent="-742950" algn="ctr"/>
            <a:r>
              <a:rPr lang="en-US" sz="3600" dirty="0">
                <a:solidFill>
                  <a:srgbClr val="3399FF"/>
                </a:solidFill>
              </a:rPr>
              <a:t>Cache and Main Memory</a:t>
            </a:r>
          </a:p>
        </p:txBody>
      </p:sp>
      <p:pic>
        <p:nvPicPr>
          <p:cNvPr id="108547" name="Picture 3"/>
          <p:cNvPicPr>
            <a:picLocks noChangeAspect="1" noChangeArrowheads="1"/>
          </p:cNvPicPr>
          <p:nvPr/>
        </p:nvPicPr>
        <p:blipFill>
          <a:blip r:embed="rId3"/>
          <a:srcRect b="19512"/>
          <a:stretch>
            <a:fillRect/>
          </a:stretch>
        </p:blipFill>
        <p:spPr bwMode="auto">
          <a:xfrm>
            <a:off x="1751012" y="1904999"/>
            <a:ext cx="8875876" cy="2725161"/>
          </a:xfrm>
          <a:prstGeom prst="rect">
            <a:avLst/>
          </a:prstGeom>
          <a:noFill/>
          <a:ln w="9525">
            <a:solidFill>
              <a:schemeClr val="accent3">
                <a:lumMod val="50000"/>
              </a:schemeClr>
            </a:solid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3399FF"/>
                </a:solidFill>
              </a:rPr>
              <a:t>Practice Question 3</a:t>
            </a:r>
          </a:p>
        </p:txBody>
      </p:sp>
      <p:sp>
        <p:nvSpPr>
          <p:cNvPr id="3" name="Content Placeholder 2"/>
          <p:cNvSpPr>
            <a:spLocks noGrp="1"/>
          </p:cNvSpPr>
          <p:nvPr>
            <p:ph idx="1"/>
          </p:nvPr>
        </p:nvSpPr>
        <p:spPr/>
        <p:txBody>
          <a:bodyPr>
            <a:normAutofit/>
          </a:bodyPr>
          <a:lstStyle/>
          <a:p>
            <a:r>
              <a:rPr lang="en-US" sz="2600" dirty="0">
                <a:solidFill>
                  <a:schemeClr val="accent3">
                    <a:lumMod val="75000"/>
                  </a:schemeClr>
                </a:solidFill>
                <a:cs typeface="Times New Roman" pitchFamily="18" charset="0"/>
              </a:rPr>
              <a:t>Reference String – 1,1,2,3,4,1,2,3,1,0,2</a:t>
            </a:r>
          </a:p>
          <a:p>
            <a:pPr>
              <a:buNone/>
            </a:pPr>
            <a:r>
              <a:rPr lang="en-US" sz="2600" dirty="0">
                <a:solidFill>
                  <a:schemeClr val="accent3">
                    <a:lumMod val="75000"/>
                  </a:schemeClr>
                </a:solidFill>
                <a:cs typeface="Times New Roman" pitchFamily="18" charset="0"/>
              </a:rPr>
              <a:t>3 frames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8012" y="1600200"/>
          <a:ext cx="2251139" cy="3962400"/>
        </p:xfrm>
        <a:graphic>
          <a:graphicData uri="http://schemas.openxmlformats.org/drawingml/2006/table">
            <a:tbl>
              <a:tblPr firstRow="1" bandRow="1">
                <a:tableStyleId>{5C22544A-7EE6-4342-B048-85BDC9FD1C3A}</a:tableStyleId>
              </a:tblPr>
              <a:tblGrid>
                <a:gridCol w="721741">
                  <a:extLst>
                    <a:ext uri="{9D8B030D-6E8A-4147-A177-3AD203B41FA5}">
                      <a16:colId xmlns:a16="http://schemas.microsoft.com/office/drawing/2014/main" val="20000"/>
                    </a:ext>
                  </a:extLst>
                </a:gridCol>
                <a:gridCol w="760730">
                  <a:extLst>
                    <a:ext uri="{9D8B030D-6E8A-4147-A177-3AD203B41FA5}">
                      <a16:colId xmlns:a16="http://schemas.microsoft.com/office/drawing/2014/main" val="20001"/>
                    </a:ext>
                  </a:extLst>
                </a:gridCol>
                <a:gridCol w="768668">
                  <a:extLst>
                    <a:ext uri="{9D8B030D-6E8A-4147-A177-3AD203B41FA5}">
                      <a16:colId xmlns:a16="http://schemas.microsoft.com/office/drawing/2014/main" val="20002"/>
                    </a:ext>
                  </a:extLst>
                </a:gridCol>
              </a:tblGrid>
              <a:tr h="274320">
                <a:tc>
                  <a:txBody>
                    <a:bodyPr/>
                    <a:lstStyle/>
                    <a:p>
                      <a:r>
                        <a:rPr lang="en-US" sz="1200" b="1" baseline="0" dirty="0"/>
                        <a:t>Page </a:t>
                      </a:r>
                    </a:p>
                  </a:txBody>
                  <a:tcPr/>
                </a:tc>
                <a:tc>
                  <a:txBody>
                    <a:bodyPr/>
                    <a:lstStyle/>
                    <a:p>
                      <a:r>
                        <a:rPr lang="en-US" sz="1200" b="1" baseline="0" dirty="0"/>
                        <a:t>Fault</a:t>
                      </a:r>
                    </a:p>
                  </a:txBody>
                  <a:tcPr/>
                </a:tc>
                <a:tc>
                  <a:txBody>
                    <a:bodyPr/>
                    <a:lstStyle/>
                    <a:p>
                      <a:r>
                        <a:rPr lang="en-US" sz="1200" b="1" baseline="0" dirty="0"/>
                        <a:t>After</a:t>
                      </a:r>
                    </a:p>
                  </a:txBody>
                  <a:tcPr/>
                </a:tc>
                <a:extLst>
                  <a:ext uri="{0D108BD9-81ED-4DB2-BD59-A6C34878D82A}">
                    <a16:rowId xmlns:a16="http://schemas.microsoft.com/office/drawing/2014/main" val="10000"/>
                  </a:ext>
                </a:extLst>
              </a:tr>
              <a:tr h="274320">
                <a:tc>
                  <a:txBody>
                    <a:bodyPr/>
                    <a:lstStyle/>
                    <a:p>
                      <a:r>
                        <a:rPr lang="en-US" sz="1600" b="1" baseline="0" dirty="0"/>
                        <a:t>1</a:t>
                      </a:r>
                    </a:p>
                  </a:txBody>
                  <a:tcPr/>
                </a:tc>
                <a:tc>
                  <a:txBody>
                    <a:bodyPr/>
                    <a:lstStyle/>
                    <a:p>
                      <a:r>
                        <a:rPr lang="en-US" sz="1600" b="1" baseline="0" dirty="0"/>
                        <a:t>*</a:t>
                      </a:r>
                    </a:p>
                  </a:txBody>
                  <a:tcPr/>
                </a:tc>
                <a:tc>
                  <a:txBody>
                    <a:bodyPr/>
                    <a:lstStyle/>
                    <a:p>
                      <a:r>
                        <a:rPr lang="en-US" sz="1600" b="1" baseline="0" dirty="0"/>
                        <a:t>1, -,-</a:t>
                      </a:r>
                    </a:p>
                  </a:txBody>
                  <a:tcPr/>
                </a:tc>
                <a:extLst>
                  <a:ext uri="{0D108BD9-81ED-4DB2-BD59-A6C34878D82A}">
                    <a16:rowId xmlns:a16="http://schemas.microsoft.com/office/drawing/2014/main" val="10001"/>
                  </a:ext>
                </a:extLst>
              </a:tr>
              <a:tr h="274320">
                <a:tc>
                  <a:txBody>
                    <a:bodyPr/>
                    <a:lstStyle/>
                    <a:p>
                      <a:r>
                        <a:rPr lang="en-US" sz="1600" b="1" baseline="0" dirty="0"/>
                        <a:t>1</a:t>
                      </a:r>
                    </a:p>
                  </a:txBody>
                  <a:tcPr/>
                </a:tc>
                <a:tc>
                  <a:txBody>
                    <a:bodyPr/>
                    <a:lstStyle/>
                    <a:p>
                      <a:endParaRPr lang="en-US" sz="1600" b="1" baseline="0" dirty="0"/>
                    </a:p>
                  </a:txBody>
                  <a:tcPr/>
                </a:tc>
                <a:tc>
                  <a:txBody>
                    <a:bodyPr/>
                    <a:lstStyle/>
                    <a:p>
                      <a:endParaRPr lang="en-US" sz="1600" b="1" baseline="0" dirty="0"/>
                    </a:p>
                  </a:txBody>
                  <a:tcPr/>
                </a:tc>
                <a:extLst>
                  <a:ext uri="{0D108BD9-81ED-4DB2-BD59-A6C34878D82A}">
                    <a16:rowId xmlns:a16="http://schemas.microsoft.com/office/drawing/2014/main" val="10002"/>
                  </a:ext>
                </a:extLst>
              </a:tr>
              <a:tr h="274320">
                <a:tc>
                  <a:txBody>
                    <a:bodyPr/>
                    <a:lstStyle/>
                    <a:p>
                      <a:r>
                        <a:rPr lang="en-US" sz="1600" b="1" baseline="0" dirty="0"/>
                        <a:t>2</a:t>
                      </a:r>
                    </a:p>
                  </a:txBody>
                  <a:tcPr/>
                </a:tc>
                <a:tc>
                  <a:txBody>
                    <a:bodyPr/>
                    <a:lstStyle/>
                    <a:p>
                      <a:r>
                        <a:rPr lang="en-US" sz="1600" b="1" baseline="0" dirty="0"/>
                        <a:t>*</a:t>
                      </a:r>
                    </a:p>
                  </a:txBody>
                  <a:tcPr/>
                </a:tc>
                <a:tc>
                  <a:txBody>
                    <a:bodyPr/>
                    <a:lstStyle/>
                    <a:p>
                      <a:r>
                        <a:rPr lang="en-US" sz="1600" b="1" baseline="0"/>
                        <a:t>1,2,-</a:t>
                      </a:r>
                      <a:endParaRPr lang="en-US" sz="1600" b="1" baseline="0" dirty="0"/>
                    </a:p>
                  </a:txBody>
                  <a:tcPr/>
                </a:tc>
                <a:extLst>
                  <a:ext uri="{0D108BD9-81ED-4DB2-BD59-A6C34878D82A}">
                    <a16:rowId xmlns:a16="http://schemas.microsoft.com/office/drawing/2014/main" val="10003"/>
                  </a:ext>
                </a:extLst>
              </a:tr>
              <a:tr h="274320">
                <a:tc>
                  <a:txBody>
                    <a:bodyPr/>
                    <a:lstStyle/>
                    <a:p>
                      <a:r>
                        <a:rPr lang="en-US" sz="1600" b="1" baseline="0" dirty="0"/>
                        <a:t>3</a:t>
                      </a:r>
                    </a:p>
                  </a:txBody>
                  <a:tcPr/>
                </a:tc>
                <a:tc>
                  <a:txBody>
                    <a:bodyPr/>
                    <a:lstStyle/>
                    <a:p>
                      <a:r>
                        <a:rPr lang="en-US" sz="1600" b="1" baseline="0" dirty="0"/>
                        <a:t>*</a:t>
                      </a:r>
                    </a:p>
                  </a:txBody>
                  <a:tcPr/>
                </a:tc>
                <a:tc>
                  <a:txBody>
                    <a:bodyPr/>
                    <a:lstStyle/>
                    <a:p>
                      <a:r>
                        <a:rPr lang="en-US" sz="1600" b="1" baseline="0" dirty="0"/>
                        <a:t>1,2,3</a:t>
                      </a:r>
                    </a:p>
                  </a:txBody>
                  <a:tcPr/>
                </a:tc>
                <a:extLst>
                  <a:ext uri="{0D108BD9-81ED-4DB2-BD59-A6C34878D82A}">
                    <a16:rowId xmlns:a16="http://schemas.microsoft.com/office/drawing/2014/main" val="10004"/>
                  </a:ext>
                </a:extLst>
              </a:tr>
              <a:tr h="274320">
                <a:tc>
                  <a:txBody>
                    <a:bodyPr/>
                    <a:lstStyle/>
                    <a:p>
                      <a:r>
                        <a:rPr lang="en-US" sz="1600" b="1" baseline="0" dirty="0"/>
                        <a:t>4</a:t>
                      </a:r>
                    </a:p>
                  </a:txBody>
                  <a:tcPr/>
                </a:tc>
                <a:tc>
                  <a:txBody>
                    <a:bodyPr/>
                    <a:lstStyle/>
                    <a:p>
                      <a:r>
                        <a:rPr lang="en-US" sz="1600" b="1" baseline="0" dirty="0"/>
                        <a:t>*</a:t>
                      </a:r>
                    </a:p>
                  </a:txBody>
                  <a:tcPr/>
                </a:tc>
                <a:tc>
                  <a:txBody>
                    <a:bodyPr/>
                    <a:lstStyle/>
                    <a:p>
                      <a:r>
                        <a:rPr lang="en-US" sz="1600" b="1" baseline="0"/>
                        <a:t>2,3,4</a:t>
                      </a:r>
                      <a:endParaRPr lang="en-US" sz="1600" b="1" baseline="0" dirty="0"/>
                    </a:p>
                  </a:txBody>
                  <a:tcPr/>
                </a:tc>
                <a:extLst>
                  <a:ext uri="{0D108BD9-81ED-4DB2-BD59-A6C34878D82A}">
                    <a16:rowId xmlns:a16="http://schemas.microsoft.com/office/drawing/2014/main" val="10005"/>
                  </a:ext>
                </a:extLst>
              </a:tr>
              <a:tr h="274320">
                <a:tc>
                  <a:txBody>
                    <a:bodyPr/>
                    <a:lstStyle/>
                    <a:p>
                      <a:r>
                        <a:rPr lang="en-US" sz="1600" b="1" baseline="0" dirty="0"/>
                        <a:t>1</a:t>
                      </a:r>
                    </a:p>
                  </a:txBody>
                  <a:tcPr/>
                </a:tc>
                <a:tc>
                  <a:txBody>
                    <a:bodyPr/>
                    <a:lstStyle/>
                    <a:p>
                      <a:r>
                        <a:rPr lang="en-US" sz="1600" b="1" baseline="0" dirty="0"/>
                        <a:t>*</a:t>
                      </a:r>
                    </a:p>
                  </a:txBody>
                  <a:tcPr/>
                </a:tc>
                <a:tc>
                  <a:txBody>
                    <a:bodyPr/>
                    <a:lstStyle/>
                    <a:p>
                      <a:r>
                        <a:rPr lang="en-US" sz="1600" b="1" baseline="0" dirty="0"/>
                        <a:t>3,4,1</a:t>
                      </a:r>
                    </a:p>
                  </a:txBody>
                  <a:tcPr/>
                </a:tc>
                <a:extLst>
                  <a:ext uri="{0D108BD9-81ED-4DB2-BD59-A6C34878D82A}">
                    <a16:rowId xmlns:a16="http://schemas.microsoft.com/office/drawing/2014/main" val="10006"/>
                  </a:ext>
                </a:extLst>
              </a:tr>
              <a:tr h="274320">
                <a:tc>
                  <a:txBody>
                    <a:bodyPr/>
                    <a:lstStyle/>
                    <a:p>
                      <a:r>
                        <a:rPr lang="en-US" sz="1600" b="1" baseline="0" dirty="0"/>
                        <a:t>2</a:t>
                      </a:r>
                    </a:p>
                  </a:txBody>
                  <a:tcPr/>
                </a:tc>
                <a:tc>
                  <a:txBody>
                    <a:bodyPr/>
                    <a:lstStyle/>
                    <a:p>
                      <a:r>
                        <a:rPr lang="en-US" sz="1600" b="1" baseline="0" dirty="0"/>
                        <a:t>*</a:t>
                      </a:r>
                    </a:p>
                  </a:txBody>
                  <a:tcPr/>
                </a:tc>
                <a:tc>
                  <a:txBody>
                    <a:bodyPr/>
                    <a:lstStyle/>
                    <a:p>
                      <a:r>
                        <a:rPr lang="en-US" sz="1600" b="1" baseline="0" dirty="0"/>
                        <a:t>4,1,2</a:t>
                      </a:r>
                    </a:p>
                  </a:txBody>
                  <a:tcPr/>
                </a:tc>
                <a:extLst>
                  <a:ext uri="{0D108BD9-81ED-4DB2-BD59-A6C34878D82A}">
                    <a16:rowId xmlns:a16="http://schemas.microsoft.com/office/drawing/2014/main" val="10007"/>
                  </a:ext>
                </a:extLst>
              </a:tr>
              <a:tr h="274320">
                <a:tc>
                  <a:txBody>
                    <a:bodyPr/>
                    <a:lstStyle/>
                    <a:p>
                      <a:r>
                        <a:rPr lang="en-US" sz="1600" b="1" baseline="0" dirty="0"/>
                        <a:t>3</a:t>
                      </a:r>
                    </a:p>
                  </a:txBody>
                  <a:tcPr/>
                </a:tc>
                <a:tc>
                  <a:txBody>
                    <a:bodyPr/>
                    <a:lstStyle/>
                    <a:p>
                      <a:r>
                        <a:rPr lang="en-US" sz="1600" b="1" baseline="0" dirty="0"/>
                        <a:t>*</a:t>
                      </a:r>
                    </a:p>
                  </a:txBody>
                  <a:tcPr/>
                </a:tc>
                <a:tc>
                  <a:txBody>
                    <a:bodyPr/>
                    <a:lstStyle/>
                    <a:p>
                      <a:r>
                        <a:rPr lang="en-US" sz="1600" b="1" baseline="0" dirty="0"/>
                        <a:t>1,2,3</a:t>
                      </a:r>
                    </a:p>
                  </a:txBody>
                  <a:tcPr/>
                </a:tc>
                <a:extLst>
                  <a:ext uri="{0D108BD9-81ED-4DB2-BD59-A6C34878D82A}">
                    <a16:rowId xmlns:a16="http://schemas.microsoft.com/office/drawing/2014/main" val="10008"/>
                  </a:ext>
                </a:extLst>
              </a:tr>
              <a:tr h="274320">
                <a:tc>
                  <a:txBody>
                    <a:bodyPr/>
                    <a:lstStyle/>
                    <a:p>
                      <a:r>
                        <a:rPr lang="en-US" sz="1600" b="1" baseline="0" dirty="0"/>
                        <a:t>1</a:t>
                      </a:r>
                    </a:p>
                  </a:txBody>
                  <a:tcPr/>
                </a:tc>
                <a:tc>
                  <a:txBody>
                    <a:bodyPr/>
                    <a:lstStyle/>
                    <a:p>
                      <a:endParaRPr lang="en-US" sz="1600" b="1" baseline="0" dirty="0"/>
                    </a:p>
                  </a:txBody>
                  <a:tcPr/>
                </a:tc>
                <a:tc>
                  <a:txBody>
                    <a:bodyPr/>
                    <a:lstStyle/>
                    <a:p>
                      <a:endParaRPr lang="en-US" sz="1600" b="1" baseline="0" dirty="0"/>
                    </a:p>
                  </a:txBody>
                  <a:tcPr/>
                </a:tc>
                <a:extLst>
                  <a:ext uri="{0D108BD9-81ED-4DB2-BD59-A6C34878D82A}">
                    <a16:rowId xmlns:a16="http://schemas.microsoft.com/office/drawing/2014/main" val="10009"/>
                  </a:ext>
                </a:extLst>
              </a:tr>
              <a:tr h="274320">
                <a:tc>
                  <a:txBody>
                    <a:bodyPr/>
                    <a:lstStyle/>
                    <a:p>
                      <a:r>
                        <a:rPr lang="en-US" sz="1600" b="1" baseline="0" dirty="0"/>
                        <a:t>0</a:t>
                      </a:r>
                    </a:p>
                  </a:txBody>
                  <a:tcPr/>
                </a:tc>
                <a:tc>
                  <a:txBody>
                    <a:bodyPr/>
                    <a:lstStyle/>
                    <a:p>
                      <a:r>
                        <a:rPr lang="en-US" sz="1600" b="1" baseline="0" dirty="0"/>
                        <a:t>*</a:t>
                      </a:r>
                    </a:p>
                  </a:txBody>
                  <a:tcPr/>
                </a:tc>
                <a:tc>
                  <a:txBody>
                    <a:bodyPr/>
                    <a:lstStyle/>
                    <a:p>
                      <a:r>
                        <a:rPr lang="en-US" sz="1600" b="1" baseline="0" dirty="0"/>
                        <a:t>2,3,0</a:t>
                      </a:r>
                    </a:p>
                  </a:txBody>
                  <a:tcPr/>
                </a:tc>
                <a:extLst>
                  <a:ext uri="{0D108BD9-81ED-4DB2-BD59-A6C34878D82A}">
                    <a16:rowId xmlns:a16="http://schemas.microsoft.com/office/drawing/2014/main" val="10010"/>
                  </a:ext>
                </a:extLst>
              </a:tr>
              <a:tr h="274320">
                <a:tc>
                  <a:txBody>
                    <a:bodyPr/>
                    <a:lstStyle/>
                    <a:p>
                      <a:r>
                        <a:rPr lang="en-US" sz="1600" b="1" baseline="0" dirty="0"/>
                        <a:t>2</a:t>
                      </a:r>
                    </a:p>
                  </a:txBody>
                  <a:tcPr/>
                </a:tc>
                <a:tc>
                  <a:txBody>
                    <a:bodyPr/>
                    <a:lstStyle/>
                    <a:p>
                      <a:endParaRPr lang="en-US" sz="1600" b="1" baseline="0" dirty="0"/>
                    </a:p>
                  </a:txBody>
                  <a:tcPr/>
                </a:tc>
                <a:tc>
                  <a:txBody>
                    <a:bodyPr/>
                    <a:lstStyle/>
                    <a:p>
                      <a:endParaRPr lang="en-US" sz="1600" b="1" baseline="0" dirty="0"/>
                    </a:p>
                  </a:txBody>
                  <a:tcPr/>
                </a:tc>
                <a:extLst>
                  <a:ext uri="{0D108BD9-81ED-4DB2-BD59-A6C34878D82A}">
                    <a16:rowId xmlns:a16="http://schemas.microsoft.com/office/drawing/2014/main" val="10011"/>
                  </a:ext>
                </a:extLst>
              </a:tr>
            </a:tbl>
          </a:graphicData>
        </a:graphic>
      </p:graphicFrame>
      <p:sp>
        <p:nvSpPr>
          <p:cNvPr id="9" name="TextBox 8"/>
          <p:cNvSpPr txBox="1"/>
          <p:nvPr/>
        </p:nvSpPr>
        <p:spPr>
          <a:xfrm>
            <a:off x="2970212" y="2514600"/>
            <a:ext cx="1143000" cy="707886"/>
          </a:xfrm>
          <a:prstGeom prst="rect">
            <a:avLst/>
          </a:prstGeom>
          <a:noFill/>
        </p:spPr>
        <p:txBody>
          <a:bodyPr wrap="square" rtlCol="0">
            <a:spAutoFit/>
          </a:bodyPr>
          <a:lstStyle/>
          <a:p>
            <a:r>
              <a:rPr lang="en-US" sz="2000" b="1" dirty="0">
                <a:solidFill>
                  <a:srgbClr val="C00000"/>
                </a:solidFill>
              </a:rPr>
              <a:t>FIFO</a:t>
            </a:r>
          </a:p>
          <a:p>
            <a:r>
              <a:rPr lang="en-US" sz="2000" b="1" dirty="0">
                <a:solidFill>
                  <a:srgbClr val="C00000"/>
                </a:solidFill>
              </a:rPr>
              <a:t>8 faults</a:t>
            </a:r>
          </a:p>
        </p:txBody>
      </p:sp>
      <p:sp>
        <p:nvSpPr>
          <p:cNvPr id="10" name="TextBox 9"/>
          <p:cNvSpPr txBox="1"/>
          <p:nvPr/>
        </p:nvSpPr>
        <p:spPr>
          <a:xfrm>
            <a:off x="6475412" y="2590800"/>
            <a:ext cx="1295400" cy="707886"/>
          </a:xfrm>
          <a:prstGeom prst="rect">
            <a:avLst/>
          </a:prstGeom>
          <a:noFill/>
        </p:spPr>
        <p:txBody>
          <a:bodyPr wrap="square" rtlCol="0">
            <a:spAutoFit/>
          </a:bodyPr>
          <a:lstStyle/>
          <a:p>
            <a:r>
              <a:rPr lang="en-US" sz="2000" b="1" dirty="0">
                <a:solidFill>
                  <a:srgbClr val="C00000"/>
                </a:solidFill>
              </a:rPr>
              <a:t>Optimal</a:t>
            </a:r>
          </a:p>
          <a:p>
            <a:r>
              <a:rPr lang="en-US" sz="2000" b="1" dirty="0">
                <a:solidFill>
                  <a:srgbClr val="C00000"/>
                </a:solidFill>
              </a:rPr>
              <a:t>6 faults</a:t>
            </a:r>
          </a:p>
        </p:txBody>
      </p:sp>
      <p:sp>
        <p:nvSpPr>
          <p:cNvPr id="12" name="TextBox 11"/>
          <p:cNvSpPr txBox="1"/>
          <p:nvPr/>
        </p:nvSpPr>
        <p:spPr>
          <a:xfrm>
            <a:off x="10285412" y="2667000"/>
            <a:ext cx="1143000" cy="707886"/>
          </a:xfrm>
          <a:prstGeom prst="rect">
            <a:avLst/>
          </a:prstGeom>
          <a:noFill/>
        </p:spPr>
        <p:txBody>
          <a:bodyPr wrap="square" rtlCol="0">
            <a:spAutoFit/>
          </a:bodyPr>
          <a:lstStyle/>
          <a:p>
            <a:r>
              <a:rPr lang="en-US" sz="2000" b="1" dirty="0">
                <a:solidFill>
                  <a:srgbClr val="C00000"/>
                </a:solidFill>
              </a:rPr>
              <a:t>LRU</a:t>
            </a:r>
          </a:p>
          <a:p>
            <a:r>
              <a:rPr lang="en-US" sz="2000" b="1" dirty="0">
                <a:solidFill>
                  <a:srgbClr val="C00000"/>
                </a:solidFill>
              </a:rPr>
              <a:t>9 faults</a:t>
            </a:r>
          </a:p>
        </p:txBody>
      </p:sp>
      <p:graphicFrame>
        <p:nvGraphicFramePr>
          <p:cNvPr id="13" name="Table 12"/>
          <p:cNvGraphicFramePr>
            <a:graphicFrameLocks noGrp="1"/>
          </p:cNvGraphicFramePr>
          <p:nvPr/>
        </p:nvGraphicFramePr>
        <p:xfrm>
          <a:off x="4037012" y="1524000"/>
          <a:ext cx="2251139" cy="3962400"/>
        </p:xfrm>
        <a:graphic>
          <a:graphicData uri="http://schemas.openxmlformats.org/drawingml/2006/table">
            <a:tbl>
              <a:tblPr firstRow="1" bandRow="1">
                <a:tableStyleId>{5C22544A-7EE6-4342-B048-85BDC9FD1C3A}</a:tableStyleId>
              </a:tblPr>
              <a:tblGrid>
                <a:gridCol w="721741">
                  <a:extLst>
                    <a:ext uri="{9D8B030D-6E8A-4147-A177-3AD203B41FA5}">
                      <a16:colId xmlns:a16="http://schemas.microsoft.com/office/drawing/2014/main" val="20000"/>
                    </a:ext>
                  </a:extLst>
                </a:gridCol>
                <a:gridCol w="760730">
                  <a:extLst>
                    <a:ext uri="{9D8B030D-6E8A-4147-A177-3AD203B41FA5}">
                      <a16:colId xmlns:a16="http://schemas.microsoft.com/office/drawing/2014/main" val="20001"/>
                    </a:ext>
                  </a:extLst>
                </a:gridCol>
                <a:gridCol w="768668">
                  <a:extLst>
                    <a:ext uri="{9D8B030D-6E8A-4147-A177-3AD203B41FA5}">
                      <a16:colId xmlns:a16="http://schemas.microsoft.com/office/drawing/2014/main" val="20002"/>
                    </a:ext>
                  </a:extLst>
                </a:gridCol>
              </a:tblGrid>
              <a:tr h="274320">
                <a:tc>
                  <a:txBody>
                    <a:bodyPr/>
                    <a:lstStyle/>
                    <a:p>
                      <a:r>
                        <a:rPr lang="en-US" sz="1200" b="1" baseline="0" dirty="0"/>
                        <a:t>Page </a:t>
                      </a:r>
                    </a:p>
                  </a:txBody>
                  <a:tcPr/>
                </a:tc>
                <a:tc>
                  <a:txBody>
                    <a:bodyPr/>
                    <a:lstStyle/>
                    <a:p>
                      <a:r>
                        <a:rPr lang="en-US" sz="1200" b="1" baseline="0" dirty="0"/>
                        <a:t>Fault</a:t>
                      </a:r>
                    </a:p>
                  </a:txBody>
                  <a:tcPr/>
                </a:tc>
                <a:tc>
                  <a:txBody>
                    <a:bodyPr/>
                    <a:lstStyle/>
                    <a:p>
                      <a:r>
                        <a:rPr lang="en-US" sz="1200" b="1" baseline="0" dirty="0"/>
                        <a:t>After</a:t>
                      </a:r>
                    </a:p>
                  </a:txBody>
                  <a:tcPr/>
                </a:tc>
                <a:extLst>
                  <a:ext uri="{0D108BD9-81ED-4DB2-BD59-A6C34878D82A}">
                    <a16:rowId xmlns:a16="http://schemas.microsoft.com/office/drawing/2014/main" val="10000"/>
                  </a:ext>
                </a:extLst>
              </a:tr>
              <a:tr h="0">
                <a:tc>
                  <a:txBody>
                    <a:bodyPr/>
                    <a:lstStyle/>
                    <a:p>
                      <a:r>
                        <a:rPr lang="en-US" sz="1600" b="1" baseline="0" dirty="0"/>
                        <a:t>1</a:t>
                      </a:r>
                    </a:p>
                  </a:txBody>
                  <a:tcPr/>
                </a:tc>
                <a:tc>
                  <a:txBody>
                    <a:bodyPr/>
                    <a:lstStyle/>
                    <a:p>
                      <a:r>
                        <a:rPr lang="en-US" sz="1600" b="1" baseline="0" dirty="0"/>
                        <a:t>*</a:t>
                      </a:r>
                    </a:p>
                  </a:txBody>
                  <a:tcPr/>
                </a:tc>
                <a:tc>
                  <a:txBody>
                    <a:bodyPr/>
                    <a:lstStyle/>
                    <a:p>
                      <a:r>
                        <a:rPr lang="en-US" sz="1600" b="1" baseline="0" dirty="0"/>
                        <a:t>1,-,-</a:t>
                      </a:r>
                    </a:p>
                  </a:txBody>
                  <a:tcPr/>
                </a:tc>
                <a:extLst>
                  <a:ext uri="{0D108BD9-81ED-4DB2-BD59-A6C34878D82A}">
                    <a16:rowId xmlns:a16="http://schemas.microsoft.com/office/drawing/2014/main" val="10001"/>
                  </a:ext>
                </a:extLst>
              </a:tr>
              <a:tr h="274320">
                <a:tc>
                  <a:txBody>
                    <a:bodyPr/>
                    <a:lstStyle/>
                    <a:p>
                      <a:r>
                        <a:rPr lang="en-US" sz="1600" b="1" baseline="0" dirty="0"/>
                        <a:t>1</a:t>
                      </a:r>
                    </a:p>
                  </a:txBody>
                  <a:tcPr/>
                </a:tc>
                <a:tc>
                  <a:txBody>
                    <a:bodyPr/>
                    <a:lstStyle/>
                    <a:p>
                      <a:endParaRPr lang="en-US" sz="1600" b="1" baseline="0" dirty="0"/>
                    </a:p>
                  </a:txBody>
                  <a:tcPr/>
                </a:tc>
                <a:tc>
                  <a:txBody>
                    <a:bodyPr/>
                    <a:lstStyle/>
                    <a:p>
                      <a:endParaRPr lang="en-US" sz="1600" b="1" baseline="0" dirty="0"/>
                    </a:p>
                  </a:txBody>
                  <a:tcPr/>
                </a:tc>
                <a:extLst>
                  <a:ext uri="{0D108BD9-81ED-4DB2-BD59-A6C34878D82A}">
                    <a16:rowId xmlns:a16="http://schemas.microsoft.com/office/drawing/2014/main" val="10002"/>
                  </a:ext>
                </a:extLst>
              </a:tr>
              <a:tr h="274320">
                <a:tc>
                  <a:txBody>
                    <a:bodyPr/>
                    <a:lstStyle/>
                    <a:p>
                      <a:r>
                        <a:rPr lang="en-US" sz="1600" b="1" baseline="0" dirty="0"/>
                        <a:t>2</a:t>
                      </a:r>
                    </a:p>
                  </a:txBody>
                  <a:tcPr/>
                </a:tc>
                <a:tc>
                  <a:txBody>
                    <a:bodyPr/>
                    <a:lstStyle/>
                    <a:p>
                      <a:r>
                        <a:rPr lang="en-US" sz="1600" b="1" baseline="0" dirty="0"/>
                        <a:t>*</a:t>
                      </a:r>
                    </a:p>
                  </a:txBody>
                  <a:tcPr/>
                </a:tc>
                <a:tc>
                  <a:txBody>
                    <a:bodyPr/>
                    <a:lstStyle/>
                    <a:p>
                      <a:r>
                        <a:rPr lang="en-US" sz="1600" b="1" baseline="0" dirty="0"/>
                        <a:t>1,2,-</a:t>
                      </a:r>
                    </a:p>
                  </a:txBody>
                  <a:tcPr/>
                </a:tc>
                <a:extLst>
                  <a:ext uri="{0D108BD9-81ED-4DB2-BD59-A6C34878D82A}">
                    <a16:rowId xmlns:a16="http://schemas.microsoft.com/office/drawing/2014/main" val="10003"/>
                  </a:ext>
                </a:extLst>
              </a:tr>
              <a:tr h="274320">
                <a:tc>
                  <a:txBody>
                    <a:bodyPr/>
                    <a:lstStyle/>
                    <a:p>
                      <a:r>
                        <a:rPr lang="en-US" sz="1600" b="1" baseline="0" dirty="0"/>
                        <a:t>3</a:t>
                      </a:r>
                    </a:p>
                  </a:txBody>
                  <a:tcPr/>
                </a:tc>
                <a:tc>
                  <a:txBody>
                    <a:bodyPr/>
                    <a:lstStyle/>
                    <a:p>
                      <a:r>
                        <a:rPr lang="en-US" sz="1600" b="1" baseline="0" dirty="0"/>
                        <a:t>*</a:t>
                      </a:r>
                    </a:p>
                  </a:txBody>
                  <a:tcPr/>
                </a:tc>
                <a:tc>
                  <a:txBody>
                    <a:bodyPr/>
                    <a:lstStyle/>
                    <a:p>
                      <a:r>
                        <a:rPr lang="en-US" sz="1600" b="1" baseline="0" dirty="0"/>
                        <a:t>1,2,3</a:t>
                      </a:r>
                    </a:p>
                  </a:txBody>
                  <a:tcPr/>
                </a:tc>
                <a:extLst>
                  <a:ext uri="{0D108BD9-81ED-4DB2-BD59-A6C34878D82A}">
                    <a16:rowId xmlns:a16="http://schemas.microsoft.com/office/drawing/2014/main" val="10004"/>
                  </a:ext>
                </a:extLst>
              </a:tr>
              <a:tr h="274320">
                <a:tc>
                  <a:txBody>
                    <a:bodyPr/>
                    <a:lstStyle/>
                    <a:p>
                      <a:r>
                        <a:rPr lang="en-US" sz="1600" b="1" baseline="0" dirty="0"/>
                        <a:t>4</a:t>
                      </a:r>
                    </a:p>
                  </a:txBody>
                  <a:tcPr/>
                </a:tc>
                <a:tc>
                  <a:txBody>
                    <a:bodyPr/>
                    <a:lstStyle/>
                    <a:p>
                      <a:r>
                        <a:rPr lang="en-US" sz="1600" b="1" baseline="0" dirty="0"/>
                        <a:t>*</a:t>
                      </a:r>
                    </a:p>
                  </a:txBody>
                  <a:tcPr/>
                </a:tc>
                <a:tc>
                  <a:txBody>
                    <a:bodyPr/>
                    <a:lstStyle/>
                    <a:p>
                      <a:r>
                        <a:rPr lang="en-US" sz="1600" b="1" baseline="0" dirty="0"/>
                        <a:t>1,2,4</a:t>
                      </a:r>
                    </a:p>
                  </a:txBody>
                  <a:tcPr/>
                </a:tc>
                <a:extLst>
                  <a:ext uri="{0D108BD9-81ED-4DB2-BD59-A6C34878D82A}">
                    <a16:rowId xmlns:a16="http://schemas.microsoft.com/office/drawing/2014/main" val="10005"/>
                  </a:ext>
                </a:extLst>
              </a:tr>
              <a:tr h="274320">
                <a:tc>
                  <a:txBody>
                    <a:bodyPr/>
                    <a:lstStyle/>
                    <a:p>
                      <a:r>
                        <a:rPr lang="en-US" sz="1600" b="1" baseline="0" dirty="0"/>
                        <a:t>1</a:t>
                      </a:r>
                    </a:p>
                  </a:txBody>
                  <a:tcPr/>
                </a:tc>
                <a:tc>
                  <a:txBody>
                    <a:bodyPr/>
                    <a:lstStyle/>
                    <a:p>
                      <a:endParaRPr lang="en-US" sz="1600" b="1" baseline="0" dirty="0"/>
                    </a:p>
                  </a:txBody>
                  <a:tcPr/>
                </a:tc>
                <a:tc>
                  <a:txBody>
                    <a:bodyPr/>
                    <a:lstStyle/>
                    <a:p>
                      <a:endParaRPr lang="en-US" sz="1600" b="1" baseline="0" dirty="0"/>
                    </a:p>
                  </a:txBody>
                  <a:tcPr/>
                </a:tc>
                <a:extLst>
                  <a:ext uri="{0D108BD9-81ED-4DB2-BD59-A6C34878D82A}">
                    <a16:rowId xmlns:a16="http://schemas.microsoft.com/office/drawing/2014/main" val="10006"/>
                  </a:ext>
                </a:extLst>
              </a:tr>
              <a:tr h="274320">
                <a:tc>
                  <a:txBody>
                    <a:bodyPr/>
                    <a:lstStyle/>
                    <a:p>
                      <a:r>
                        <a:rPr lang="en-US" sz="1600" b="1" baseline="0" dirty="0"/>
                        <a:t>2</a:t>
                      </a:r>
                    </a:p>
                  </a:txBody>
                  <a:tcPr/>
                </a:tc>
                <a:tc>
                  <a:txBody>
                    <a:bodyPr/>
                    <a:lstStyle/>
                    <a:p>
                      <a:endParaRPr lang="en-US" sz="1600" b="1" baseline="0" dirty="0"/>
                    </a:p>
                  </a:txBody>
                  <a:tcPr/>
                </a:tc>
                <a:tc>
                  <a:txBody>
                    <a:bodyPr/>
                    <a:lstStyle/>
                    <a:p>
                      <a:endParaRPr lang="en-US" sz="1600" b="1" baseline="0" dirty="0"/>
                    </a:p>
                  </a:txBody>
                  <a:tcPr/>
                </a:tc>
                <a:extLst>
                  <a:ext uri="{0D108BD9-81ED-4DB2-BD59-A6C34878D82A}">
                    <a16:rowId xmlns:a16="http://schemas.microsoft.com/office/drawing/2014/main" val="10007"/>
                  </a:ext>
                </a:extLst>
              </a:tr>
              <a:tr h="274320">
                <a:tc>
                  <a:txBody>
                    <a:bodyPr/>
                    <a:lstStyle/>
                    <a:p>
                      <a:r>
                        <a:rPr lang="en-US" sz="1600" b="1" baseline="0" dirty="0"/>
                        <a:t>3</a:t>
                      </a:r>
                    </a:p>
                  </a:txBody>
                  <a:tcPr/>
                </a:tc>
                <a:tc>
                  <a:txBody>
                    <a:bodyPr/>
                    <a:lstStyle/>
                    <a:p>
                      <a:r>
                        <a:rPr lang="en-US" sz="1600" b="1" baseline="0" dirty="0"/>
                        <a:t>*</a:t>
                      </a:r>
                    </a:p>
                  </a:txBody>
                  <a:tcPr/>
                </a:tc>
                <a:tc>
                  <a:txBody>
                    <a:bodyPr/>
                    <a:lstStyle/>
                    <a:p>
                      <a:r>
                        <a:rPr lang="en-US" sz="1600" b="1" baseline="0" dirty="0"/>
                        <a:t>1,2,3</a:t>
                      </a:r>
                    </a:p>
                  </a:txBody>
                  <a:tcPr/>
                </a:tc>
                <a:extLst>
                  <a:ext uri="{0D108BD9-81ED-4DB2-BD59-A6C34878D82A}">
                    <a16:rowId xmlns:a16="http://schemas.microsoft.com/office/drawing/2014/main" val="10008"/>
                  </a:ext>
                </a:extLst>
              </a:tr>
              <a:tr h="274320">
                <a:tc>
                  <a:txBody>
                    <a:bodyPr/>
                    <a:lstStyle/>
                    <a:p>
                      <a:r>
                        <a:rPr lang="en-US" sz="1600" b="1" baseline="0" dirty="0"/>
                        <a:t>1</a:t>
                      </a:r>
                    </a:p>
                  </a:txBody>
                  <a:tcPr/>
                </a:tc>
                <a:tc>
                  <a:txBody>
                    <a:bodyPr/>
                    <a:lstStyle/>
                    <a:p>
                      <a:endParaRPr lang="en-US" sz="1600" b="1" baseline="0" dirty="0"/>
                    </a:p>
                  </a:txBody>
                  <a:tcPr/>
                </a:tc>
                <a:tc>
                  <a:txBody>
                    <a:bodyPr/>
                    <a:lstStyle/>
                    <a:p>
                      <a:endParaRPr lang="en-US" sz="1600" b="1" baseline="0" dirty="0"/>
                    </a:p>
                  </a:txBody>
                  <a:tcPr/>
                </a:tc>
                <a:extLst>
                  <a:ext uri="{0D108BD9-81ED-4DB2-BD59-A6C34878D82A}">
                    <a16:rowId xmlns:a16="http://schemas.microsoft.com/office/drawing/2014/main" val="10009"/>
                  </a:ext>
                </a:extLst>
              </a:tr>
              <a:tr h="274320">
                <a:tc>
                  <a:txBody>
                    <a:bodyPr/>
                    <a:lstStyle/>
                    <a:p>
                      <a:r>
                        <a:rPr lang="en-US" sz="1600" b="1" baseline="0" dirty="0"/>
                        <a:t>0</a:t>
                      </a:r>
                    </a:p>
                  </a:txBody>
                  <a:tcPr/>
                </a:tc>
                <a:tc>
                  <a:txBody>
                    <a:bodyPr/>
                    <a:lstStyle/>
                    <a:p>
                      <a:r>
                        <a:rPr lang="en-US" sz="1600" b="1" baseline="0" dirty="0"/>
                        <a:t>*</a:t>
                      </a:r>
                    </a:p>
                  </a:txBody>
                  <a:tcPr/>
                </a:tc>
                <a:tc>
                  <a:txBody>
                    <a:bodyPr/>
                    <a:lstStyle/>
                    <a:p>
                      <a:r>
                        <a:rPr lang="en-US" sz="1600" b="1" baseline="0" dirty="0"/>
                        <a:t>2,3,0</a:t>
                      </a:r>
                    </a:p>
                  </a:txBody>
                  <a:tcPr/>
                </a:tc>
                <a:extLst>
                  <a:ext uri="{0D108BD9-81ED-4DB2-BD59-A6C34878D82A}">
                    <a16:rowId xmlns:a16="http://schemas.microsoft.com/office/drawing/2014/main" val="10010"/>
                  </a:ext>
                </a:extLst>
              </a:tr>
              <a:tr h="274320">
                <a:tc>
                  <a:txBody>
                    <a:bodyPr/>
                    <a:lstStyle/>
                    <a:p>
                      <a:r>
                        <a:rPr lang="en-US" sz="1600" b="1" baseline="0" dirty="0"/>
                        <a:t>2</a:t>
                      </a:r>
                    </a:p>
                  </a:txBody>
                  <a:tcPr/>
                </a:tc>
                <a:tc>
                  <a:txBody>
                    <a:bodyPr/>
                    <a:lstStyle/>
                    <a:p>
                      <a:endParaRPr lang="en-US" sz="1600" b="1" baseline="0" dirty="0"/>
                    </a:p>
                  </a:txBody>
                  <a:tcPr/>
                </a:tc>
                <a:tc>
                  <a:txBody>
                    <a:bodyPr/>
                    <a:lstStyle/>
                    <a:p>
                      <a:endParaRPr lang="en-US" sz="1600" b="1" baseline="0" dirty="0"/>
                    </a:p>
                  </a:txBody>
                  <a:tcPr/>
                </a:tc>
                <a:extLst>
                  <a:ext uri="{0D108BD9-81ED-4DB2-BD59-A6C34878D82A}">
                    <a16:rowId xmlns:a16="http://schemas.microsoft.com/office/drawing/2014/main" val="10011"/>
                  </a:ext>
                </a:extLst>
              </a:tr>
            </a:tbl>
          </a:graphicData>
        </a:graphic>
      </p:graphicFrame>
      <p:graphicFrame>
        <p:nvGraphicFramePr>
          <p:cNvPr id="14" name="Table 13"/>
          <p:cNvGraphicFramePr>
            <a:graphicFrameLocks noGrp="1"/>
          </p:cNvGraphicFramePr>
          <p:nvPr/>
        </p:nvGraphicFramePr>
        <p:xfrm>
          <a:off x="7770812" y="1524000"/>
          <a:ext cx="2251139" cy="39624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568071">
                  <a:extLst>
                    <a:ext uri="{9D8B030D-6E8A-4147-A177-3AD203B41FA5}">
                      <a16:colId xmlns:a16="http://schemas.microsoft.com/office/drawing/2014/main" val="20001"/>
                    </a:ext>
                  </a:extLst>
                </a:gridCol>
                <a:gridCol w="768668">
                  <a:extLst>
                    <a:ext uri="{9D8B030D-6E8A-4147-A177-3AD203B41FA5}">
                      <a16:colId xmlns:a16="http://schemas.microsoft.com/office/drawing/2014/main" val="20002"/>
                    </a:ext>
                  </a:extLst>
                </a:gridCol>
              </a:tblGrid>
              <a:tr h="274320">
                <a:tc>
                  <a:txBody>
                    <a:bodyPr/>
                    <a:lstStyle/>
                    <a:p>
                      <a:r>
                        <a:rPr lang="en-US" sz="1200" b="1" baseline="0" dirty="0"/>
                        <a:t>Page </a:t>
                      </a:r>
                    </a:p>
                  </a:txBody>
                  <a:tcPr/>
                </a:tc>
                <a:tc>
                  <a:txBody>
                    <a:bodyPr/>
                    <a:lstStyle/>
                    <a:p>
                      <a:r>
                        <a:rPr lang="en-US" sz="1200" b="1" baseline="0" dirty="0"/>
                        <a:t>Fault</a:t>
                      </a:r>
                    </a:p>
                  </a:txBody>
                  <a:tcPr/>
                </a:tc>
                <a:tc>
                  <a:txBody>
                    <a:bodyPr/>
                    <a:lstStyle/>
                    <a:p>
                      <a:r>
                        <a:rPr lang="en-US" sz="1200" b="1" baseline="0" dirty="0"/>
                        <a:t>After</a:t>
                      </a:r>
                    </a:p>
                  </a:txBody>
                  <a:tcPr/>
                </a:tc>
                <a:extLst>
                  <a:ext uri="{0D108BD9-81ED-4DB2-BD59-A6C34878D82A}">
                    <a16:rowId xmlns:a16="http://schemas.microsoft.com/office/drawing/2014/main" val="10000"/>
                  </a:ext>
                </a:extLst>
              </a:tr>
              <a:tr h="274320">
                <a:tc>
                  <a:txBody>
                    <a:bodyPr/>
                    <a:lstStyle/>
                    <a:p>
                      <a:r>
                        <a:rPr lang="en-US" sz="1600" b="1" baseline="0" dirty="0"/>
                        <a:t>1</a:t>
                      </a:r>
                    </a:p>
                  </a:txBody>
                  <a:tcPr/>
                </a:tc>
                <a:tc>
                  <a:txBody>
                    <a:bodyPr/>
                    <a:lstStyle/>
                    <a:p>
                      <a:r>
                        <a:rPr lang="en-US" sz="1600" b="1" baseline="0" dirty="0"/>
                        <a:t>*</a:t>
                      </a:r>
                    </a:p>
                  </a:txBody>
                  <a:tcPr/>
                </a:tc>
                <a:tc>
                  <a:txBody>
                    <a:bodyPr/>
                    <a:lstStyle/>
                    <a:p>
                      <a:r>
                        <a:rPr lang="en-US" sz="1600" b="1" baseline="0" dirty="0"/>
                        <a:t>1,-,-</a:t>
                      </a:r>
                    </a:p>
                  </a:txBody>
                  <a:tcPr/>
                </a:tc>
                <a:extLst>
                  <a:ext uri="{0D108BD9-81ED-4DB2-BD59-A6C34878D82A}">
                    <a16:rowId xmlns:a16="http://schemas.microsoft.com/office/drawing/2014/main" val="10001"/>
                  </a:ext>
                </a:extLst>
              </a:tr>
              <a:tr h="274320">
                <a:tc>
                  <a:txBody>
                    <a:bodyPr/>
                    <a:lstStyle/>
                    <a:p>
                      <a:r>
                        <a:rPr lang="en-US" sz="1600" b="1" baseline="0" dirty="0"/>
                        <a:t>1</a:t>
                      </a:r>
                    </a:p>
                  </a:txBody>
                  <a:tcPr/>
                </a:tc>
                <a:tc>
                  <a:txBody>
                    <a:bodyPr/>
                    <a:lstStyle/>
                    <a:p>
                      <a:endParaRPr lang="en-US" sz="1600" b="1" baseline="0" dirty="0"/>
                    </a:p>
                  </a:txBody>
                  <a:tcPr/>
                </a:tc>
                <a:tc>
                  <a:txBody>
                    <a:bodyPr/>
                    <a:lstStyle/>
                    <a:p>
                      <a:endParaRPr lang="en-US" sz="1600" b="1" baseline="0" dirty="0"/>
                    </a:p>
                  </a:txBody>
                  <a:tcPr/>
                </a:tc>
                <a:extLst>
                  <a:ext uri="{0D108BD9-81ED-4DB2-BD59-A6C34878D82A}">
                    <a16:rowId xmlns:a16="http://schemas.microsoft.com/office/drawing/2014/main" val="10002"/>
                  </a:ext>
                </a:extLst>
              </a:tr>
              <a:tr h="274320">
                <a:tc>
                  <a:txBody>
                    <a:bodyPr/>
                    <a:lstStyle/>
                    <a:p>
                      <a:r>
                        <a:rPr lang="en-US" sz="1600" b="1" baseline="0" dirty="0"/>
                        <a:t>2</a:t>
                      </a:r>
                    </a:p>
                  </a:txBody>
                  <a:tcPr/>
                </a:tc>
                <a:tc>
                  <a:txBody>
                    <a:bodyPr/>
                    <a:lstStyle/>
                    <a:p>
                      <a:r>
                        <a:rPr lang="en-US" sz="1600" b="1" baseline="0" dirty="0"/>
                        <a:t>*</a:t>
                      </a:r>
                    </a:p>
                  </a:txBody>
                  <a:tcPr/>
                </a:tc>
                <a:tc>
                  <a:txBody>
                    <a:bodyPr/>
                    <a:lstStyle/>
                    <a:p>
                      <a:r>
                        <a:rPr lang="en-US" sz="1600" b="1" baseline="0" dirty="0"/>
                        <a:t>1,2,-</a:t>
                      </a:r>
                    </a:p>
                  </a:txBody>
                  <a:tcPr/>
                </a:tc>
                <a:extLst>
                  <a:ext uri="{0D108BD9-81ED-4DB2-BD59-A6C34878D82A}">
                    <a16:rowId xmlns:a16="http://schemas.microsoft.com/office/drawing/2014/main" val="10003"/>
                  </a:ext>
                </a:extLst>
              </a:tr>
              <a:tr h="274320">
                <a:tc>
                  <a:txBody>
                    <a:bodyPr/>
                    <a:lstStyle/>
                    <a:p>
                      <a:r>
                        <a:rPr lang="en-US" sz="1600" b="1" baseline="0" dirty="0"/>
                        <a:t>3</a:t>
                      </a:r>
                    </a:p>
                  </a:txBody>
                  <a:tcPr/>
                </a:tc>
                <a:tc>
                  <a:txBody>
                    <a:bodyPr/>
                    <a:lstStyle/>
                    <a:p>
                      <a:r>
                        <a:rPr lang="en-US" sz="1600" b="1" baseline="0" dirty="0"/>
                        <a:t>*</a:t>
                      </a:r>
                    </a:p>
                  </a:txBody>
                  <a:tcPr/>
                </a:tc>
                <a:tc>
                  <a:txBody>
                    <a:bodyPr/>
                    <a:lstStyle/>
                    <a:p>
                      <a:r>
                        <a:rPr lang="en-US" sz="1600" b="1" baseline="0" dirty="0"/>
                        <a:t>1,2,3</a:t>
                      </a:r>
                    </a:p>
                  </a:txBody>
                  <a:tcPr/>
                </a:tc>
                <a:extLst>
                  <a:ext uri="{0D108BD9-81ED-4DB2-BD59-A6C34878D82A}">
                    <a16:rowId xmlns:a16="http://schemas.microsoft.com/office/drawing/2014/main" val="10004"/>
                  </a:ext>
                </a:extLst>
              </a:tr>
              <a:tr h="274320">
                <a:tc>
                  <a:txBody>
                    <a:bodyPr/>
                    <a:lstStyle/>
                    <a:p>
                      <a:r>
                        <a:rPr lang="en-US" sz="1600" b="1" baseline="0" dirty="0"/>
                        <a:t>4</a:t>
                      </a:r>
                    </a:p>
                  </a:txBody>
                  <a:tcPr/>
                </a:tc>
                <a:tc>
                  <a:txBody>
                    <a:bodyPr/>
                    <a:lstStyle/>
                    <a:p>
                      <a:r>
                        <a:rPr lang="en-US" sz="1600" b="1" baseline="0" dirty="0"/>
                        <a:t> *</a:t>
                      </a:r>
                    </a:p>
                  </a:txBody>
                  <a:tcPr/>
                </a:tc>
                <a:tc>
                  <a:txBody>
                    <a:bodyPr/>
                    <a:lstStyle/>
                    <a:p>
                      <a:r>
                        <a:rPr lang="en-US" sz="1600" b="1" baseline="0" dirty="0"/>
                        <a:t>2,3,4</a:t>
                      </a:r>
                    </a:p>
                  </a:txBody>
                  <a:tcPr/>
                </a:tc>
                <a:extLst>
                  <a:ext uri="{0D108BD9-81ED-4DB2-BD59-A6C34878D82A}">
                    <a16:rowId xmlns:a16="http://schemas.microsoft.com/office/drawing/2014/main" val="10005"/>
                  </a:ext>
                </a:extLst>
              </a:tr>
              <a:tr h="274320">
                <a:tc>
                  <a:txBody>
                    <a:bodyPr/>
                    <a:lstStyle/>
                    <a:p>
                      <a:r>
                        <a:rPr lang="en-US" sz="1600" b="1" baseline="0" dirty="0"/>
                        <a:t>1</a:t>
                      </a:r>
                    </a:p>
                  </a:txBody>
                  <a:tcPr/>
                </a:tc>
                <a:tc>
                  <a:txBody>
                    <a:bodyPr/>
                    <a:lstStyle/>
                    <a:p>
                      <a:r>
                        <a:rPr lang="en-US" sz="1600" b="1" baseline="0" dirty="0"/>
                        <a:t>*</a:t>
                      </a:r>
                    </a:p>
                  </a:txBody>
                  <a:tcPr/>
                </a:tc>
                <a:tc>
                  <a:txBody>
                    <a:bodyPr/>
                    <a:lstStyle/>
                    <a:p>
                      <a:r>
                        <a:rPr lang="en-US" sz="1600" b="1" baseline="0" dirty="0"/>
                        <a:t>3,4,1</a:t>
                      </a:r>
                    </a:p>
                  </a:txBody>
                  <a:tcPr/>
                </a:tc>
                <a:extLst>
                  <a:ext uri="{0D108BD9-81ED-4DB2-BD59-A6C34878D82A}">
                    <a16:rowId xmlns:a16="http://schemas.microsoft.com/office/drawing/2014/main" val="10006"/>
                  </a:ext>
                </a:extLst>
              </a:tr>
              <a:tr h="274320">
                <a:tc>
                  <a:txBody>
                    <a:bodyPr/>
                    <a:lstStyle/>
                    <a:p>
                      <a:r>
                        <a:rPr lang="en-US" sz="1600" b="1" baseline="0" dirty="0"/>
                        <a:t>2</a:t>
                      </a:r>
                    </a:p>
                  </a:txBody>
                  <a:tcPr/>
                </a:tc>
                <a:tc>
                  <a:txBody>
                    <a:bodyPr/>
                    <a:lstStyle/>
                    <a:p>
                      <a:r>
                        <a:rPr lang="en-US" sz="1600" b="1" baseline="0" dirty="0"/>
                        <a:t>*</a:t>
                      </a:r>
                    </a:p>
                  </a:txBody>
                  <a:tcPr/>
                </a:tc>
                <a:tc>
                  <a:txBody>
                    <a:bodyPr/>
                    <a:lstStyle/>
                    <a:p>
                      <a:r>
                        <a:rPr lang="en-US" sz="1600" b="1" baseline="0" dirty="0"/>
                        <a:t>4,1,2</a:t>
                      </a:r>
                    </a:p>
                  </a:txBody>
                  <a:tcPr/>
                </a:tc>
                <a:extLst>
                  <a:ext uri="{0D108BD9-81ED-4DB2-BD59-A6C34878D82A}">
                    <a16:rowId xmlns:a16="http://schemas.microsoft.com/office/drawing/2014/main" val="10007"/>
                  </a:ext>
                </a:extLst>
              </a:tr>
              <a:tr h="274320">
                <a:tc>
                  <a:txBody>
                    <a:bodyPr/>
                    <a:lstStyle/>
                    <a:p>
                      <a:r>
                        <a:rPr lang="en-US" sz="1600" b="1" baseline="0" dirty="0"/>
                        <a:t>3</a:t>
                      </a:r>
                    </a:p>
                  </a:txBody>
                  <a:tcPr/>
                </a:tc>
                <a:tc>
                  <a:txBody>
                    <a:bodyPr/>
                    <a:lstStyle/>
                    <a:p>
                      <a:r>
                        <a:rPr lang="en-US" sz="1600" b="1" baseline="0" dirty="0"/>
                        <a:t>*</a:t>
                      </a:r>
                    </a:p>
                  </a:txBody>
                  <a:tcPr/>
                </a:tc>
                <a:tc>
                  <a:txBody>
                    <a:bodyPr/>
                    <a:lstStyle/>
                    <a:p>
                      <a:r>
                        <a:rPr lang="en-US" sz="1600" b="1" baseline="0" dirty="0"/>
                        <a:t>1,2,3</a:t>
                      </a:r>
                    </a:p>
                  </a:txBody>
                  <a:tcPr/>
                </a:tc>
                <a:extLst>
                  <a:ext uri="{0D108BD9-81ED-4DB2-BD59-A6C34878D82A}">
                    <a16:rowId xmlns:a16="http://schemas.microsoft.com/office/drawing/2014/main" val="10008"/>
                  </a:ext>
                </a:extLst>
              </a:tr>
              <a:tr h="274320">
                <a:tc>
                  <a:txBody>
                    <a:bodyPr/>
                    <a:lstStyle/>
                    <a:p>
                      <a:r>
                        <a:rPr lang="en-US" sz="1600" b="1" baseline="0" dirty="0"/>
                        <a:t>1</a:t>
                      </a:r>
                    </a:p>
                  </a:txBody>
                  <a:tcPr/>
                </a:tc>
                <a:tc>
                  <a:txBody>
                    <a:bodyPr/>
                    <a:lstStyle/>
                    <a:p>
                      <a:endParaRPr lang="en-US" sz="1600" b="1" baseline="0" dirty="0"/>
                    </a:p>
                  </a:txBody>
                  <a:tcPr/>
                </a:tc>
                <a:tc>
                  <a:txBody>
                    <a:bodyPr/>
                    <a:lstStyle/>
                    <a:p>
                      <a:endParaRPr lang="en-US" sz="1600" b="1" baseline="0" dirty="0"/>
                    </a:p>
                  </a:txBody>
                  <a:tcPr/>
                </a:tc>
                <a:extLst>
                  <a:ext uri="{0D108BD9-81ED-4DB2-BD59-A6C34878D82A}">
                    <a16:rowId xmlns:a16="http://schemas.microsoft.com/office/drawing/2014/main" val="10009"/>
                  </a:ext>
                </a:extLst>
              </a:tr>
              <a:tr h="274320">
                <a:tc>
                  <a:txBody>
                    <a:bodyPr/>
                    <a:lstStyle/>
                    <a:p>
                      <a:r>
                        <a:rPr lang="en-US" sz="1600" b="1" baseline="0" dirty="0"/>
                        <a:t>0</a:t>
                      </a:r>
                    </a:p>
                  </a:txBody>
                  <a:tcPr/>
                </a:tc>
                <a:tc>
                  <a:txBody>
                    <a:bodyPr/>
                    <a:lstStyle/>
                    <a:p>
                      <a:r>
                        <a:rPr lang="en-US" sz="1600" b="1" baseline="0" dirty="0"/>
                        <a:t>*</a:t>
                      </a:r>
                    </a:p>
                  </a:txBody>
                  <a:tcPr/>
                </a:tc>
                <a:tc>
                  <a:txBody>
                    <a:bodyPr/>
                    <a:lstStyle/>
                    <a:p>
                      <a:r>
                        <a:rPr lang="en-US" sz="1600" b="1" baseline="0" dirty="0"/>
                        <a:t>1,3,0</a:t>
                      </a:r>
                    </a:p>
                  </a:txBody>
                  <a:tcPr/>
                </a:tc>
                <a:extLst>
                  <a:ext uri="{0D108BD9-81ED-4DB2-BD59-A6C34878D82A}">
                    <a16:rowId xmlns:a16="http://schemas.microsoft.com/office/drawing/2014/main" val="10010"/>
                  </a:ext>
                </a:extLst>
              </a:tr>
              <a:tr h="274320">
                <a:tc>
                  <a:txBody>
                    <a:bodyPr/>
                    <a:lstStyle/>
                    <a:p>
                      <a:r>
                        <a:rPr lang="en-US" sz="1600" b="1" baseline="0" dirty="0"/>
                        <a:t>2</a:t>
                      </a:r>
                    </a:p>
                  </a:txBody>
                  <a:tcPr/>
                </a:tc>
                <a:tc>
                  <a:txBody>
                    <a:bodyPr/>
                    <a:lstStyle/>
                    <a:p>
                      <a:r>
                        <a:rPr lang="en-US" sz="1600" b="1" baseline="0" dirty="0"/>
                        <a:t>*</a:t>
                      </a:r>
                    </a:p>
                  </a:txBody>
                  <a:tcPr/>
                </a:tc>
                <a:tc>
                  <a:txBody>
                    <a:bodyPr/>
                    <a:lstStyle/>
                    <a:p>
                      <a:r>
                        <a:rPr lang="en-US" sz="1600" b="1" baseline="0" dirty="0"/>
                        <a:t>1,0,3</a:t>
                      </a:r>
                    </a:p>
                  </a:txBody>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3399FF"/>
                </a:solidFill>
              </a:rPr>
              <a:t>Allocation of Frames</a:t>
            </a:r>
          </a:p>
        </p:txBody>
      </p:sp>
      <p:sp>
        <p:nvSpPr>
          <p:cNvPr id="3" name="Content Placeholder 2"/>
          <p:cNvSpPr>
            <a:spLocks noGrp="1"/>
          </p:cNvSpPr>
          <p:nvPr>
            <p:ph idx="1"/>
          </p:nvPr>
        </p:nvSpPr>
        <p:spPr>
          <a:xfrm>
            <a:off x="379412" y="1828800"/>
            <a:ext cx="11506200" cy="4724400"/>
          </a:xfrm>
        </p:spPr>
        <p:txBody>
          <a:bodyPr>
            <a:normAutofit/>
          </a:bodyPr>
          <a:lstStyle/>
          <a:p>
            <a:pPr>
              <a:spcBef>
                <a:spcPts val="1200"/>
              </a:spcBef>
              <a:defRPr/>
            </a:pPr>
            <a:r>
              <a:rPr lang="en-US" sz="2600" dirty="0">
                <a:solidFill>
                  <a:schemeClr val="accent3">
                    <a:lumMod val="75000"/>
                  </a:schemeClr>
                </a:solidFill>
                <a:cs typeface="Times New Roman" pitchFamily="18" charset="0"/>
              </a:rPr>
              <a:t>Each process needs minimum number of frames</a:t>
            </a:r>
          </a:p>
          <a:p>
            <a:pPr algn="just">
              <a:spcBef>
                <a:spcPts val="1200"/>
              </a:spcBef>
              <a:defRPr/>
            </a:pPr>
            <a:r>
              <a:rPr lang="en-US" sz="2600" dirty="0">
                <a:solidFill>
                  <a:srgbClr val="C00000"/>
                </a:solidFill>
                <a:cs typeface="Times New Roman" pitchFamily="18" charset="0"/>
              </a:rPr>
              <a:t>Equal allocation </a:t>
            </a:r>
          </a:p>
          <a:p>
            <a:pPr lvl="1" algn="just">
              <a:spcBef>
                <a:spcPts val="1200"/>
              </a:spcBef>
              <a:defRPr/>
            </a:pPr>
            <a:r>
              <a:rPr lang="en-US" sz="2600" dirty="0">
                <a:solidFill>
                  <a:schemeClr val="accent3">
                    <a:lumMod val="75000"/>
                  </a:schemeClr>
                </a:solidFill>
                <a:cs typeface="Times New Roman" pitchFamily="18" charset="0"/>
              </a:rPr>
              <a:t>For example, if there are 93 frames (after allocating frames for the OS) and 5 processes, give each process 18 frames. ( 3 leftover frames used as free frame pool)</a:t>
            </a:r>
          </a:p>
          <a:p>
            <a:pPr lvl="1" algn="just">
              <a:spcBef>
                <a:spcPts val="1200"/>
              </a:spcBef>
              <a:defRPr/>
            </a:pPr>
            <a:r>
              <a:rPr lang="en-US" sz="2600" dirty="0">
                <a:solidFill>
                  <a:schemeClr val="accent3">
                    <a:lumMod val="75000"/>
                  </a:schemeClr>
                </a:solidFill>
                <a:cs typeface="Times New Roman" pitchFamily="18" charset="0"/>
              </a:rPr>
              <a:t>But processes have different memory requirement</a:t>
            </a:r>
          </a:p>
          <a:p>
            <a:pPr lvl="1" algn="just">
              <a:spcBef>
                <a:spcPts val="1200"/>
              </a:spcBef>
              <a:defRPr/>
            </a:pPr>
            <a:endParaRPr lang="en-US" sz="2600" dirty="0">
              <a:solidFill>
                <a:schemeClr val="accent3">
                  <a:lumMod val="75000"/>
                </a:schemeClr>
              </a:solidFill>
              <a:cs typeface="Times New Roman" pitchFamily="18" charset="0"/>
            </a:endParaRPr>
          </a:p>
          <a:p>
            <a:pPr algn="just">
              <a:spcBef>
                <a:spcPts val="1200"/>
              </a:spcBef>
              <a:defRPr/>
            </a:pPr>
            <a:r>
              <a:rPr lang="en-US" sz="2600" dirty="0">
                <a:solidFill>
                  <a:srgbClr val="C00000"/>
                </a:solidFill>
                <a:cs typeface="Times New Roman" pitchFamily="18" charset="0"/>
              </a:rPr>
              <a:t>Proportional allocation </a:t>
            </a:r>
          </a:p>
          <a:p>
            <a:pPr lvl="1" algn="just">
              <a:spcBef>
                <a:spcPts val="1200"/>
              </a:spcBef>
              <a:defRPr/>
            </a:pPr>
            <a:r>
              <a:rPr lang="en-US" sz="2600" dirty="0">
                <a:solidFill>
                  <a:schemeClr val="accent3">
                    <a:lumMod val="75000"/>
                  </a:schemeClr>
                </a:solidFill>
                <a:cs typeface="Times New Roman" pitchFamily="18" charset="0"/>
              </a:rPr>
              <a:t>Allocate according to the size of process</a:t>
            </a:r>
          </a:p>
          <a:p>
            <a:pPr lvl="1" algn="just">
              <a:spcBef>
                <a:spcPts val="1200"/>
              </a:spcBef>
              <a:defRPr/>
            </a:pPr>
            <a:r>
              <a:rPr lang="en-US" sz="2600" dirty="0">
                <a:solidFill>
                  <a:schemeClr val="accent3">
                    <a:lumMod val="75000"/>
                  </a:schemeClr>
                </a:solidFill>
                <a:cs typeface="Times New Roman" pitchFamily="18" charset="0"/>
              </a:rPr>
              <a:t>Allocation changes with degree of multiprogramming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3399FF"/>
                </a:solidFill>
              </a:rPr>
              <a:t>Global vs. Local Allocation</a:t>
            </a:r>
          </a:p>
        </p:txBody>
      </p:sp>
      <p:sp>
        <p:nvSpPr>
          <p:cNvPr id="3" name="Content Placeholder 2"/>
          <p:cNvSpPr>
            <a:spLocks noGrp="1"/>
          </p:cNvSpPr>
          <p:nvPr>
            <p:ph idx="1"/>
          </p:nvPr>
        </p:nvSpPr>
        <p:spPr>
          <a:xfrm>
            <a:off x="379412" y="1828800"/>
            <a:ext cx="11277600" cy="4191000"/>
          </a:xfrm>
        </p:spPr>
        <p:txBody>
          <a:bodyPr>
            <a:normAutofit/>
          </a:bodyPr>
          <a:lstStyle/>
          <a:p>
            <a:pPr algn="just"/>
            <a:r>
              <a:rPr lang="en-US" sz="2600" dirty="0">
                <a:solidFill>
                  <a:srgbClr val="C00000"/>
                </a:solidFill>
                <a:cs typeface="Times New Roman" pitchFamily="18" charset="0"/>
              </a:rPr>
              <a:t>Global replacement </a:t>
            </a:r>
            <a:r>
              <a:rPr lang="en-US" sz="2600" dirty="0">
                <a:solidFill>
                  <a:schemeClr val="accent3">
                    <a:lumMod val="75000"/>
                  </a:schemeClr>
                </a:solidFill>
                <a:cs typeface="Times New Roman" pitchFamily="18" charset="0"/>
              </a:rPr>
              <a:t>– process selects a replacement frame from the set of all frames; one process can take a frame from another</a:t>
            </a:r>
          </a:p>
          <a:p>
            <a:pPr algn="just"/>
            <a:endParaRPr lang="en-US" sz="2600" dirty="0">
              <a:solidFill>
                <a:schemeClr val="accent3">
                  <a:lumMod val="75000"/>
                </a:schemeClr>
              </a:solidFill>
              <a:cs typeface="Times New Roman" pitchFamily="18" charset="0"/>
            </a:endParaRPr>
          </a:p>
          <a:p>
            <a:pPr algn="just"/>
            <a:r>
              <a:rPr lang="en-US" sz="2600" dirty="0">
                <a:solidFill>
                  <a:srgbClr val="C00000"/>
                </a:solidFill>
                <a:cs typeface="Times New Roman" pitchFamily="18" charset="0"/>
              </a:rPr>
              <a:t>Local replacement </a:t>
            </a:r>
            <a:r>
              <a:rPr lang="en-US" sz="2600" dirty="0">
                <a:solidFill>
                  <a:schemeClr val="accent3">
                    <a:lumMod val="75000"/>
                  </a:schemeClr>
                </a:solidFill>
                <a:cs typeface="Times New Roman" pitchFamily="18" charset="0"/>
              </a:rPr>
              <a:t>– each process selects from only its own set of allocated frames</a:t>
            </a:r>
          </a:p>
          <a:p>
            <a:endParaRPr lang="en-US" sz="2600" dirty="0">
              <a:solidFill>
                <a:schemeClr val="accent3">
                  <a:lumMod val="75000"/>
                </a:schemeClr>
              </a:solidFill>
              <a:cs typeface="Times New Roman" pitchFamily="18" charset="0"/>
            </a:endParaRPr>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3399FF"/>
                </a:solidFill>
              </a:rPr>
              <a:t>Thrashing</a:t>
            </a:r>
          </a:p>
        </p:txBody>
      </p:sp>
      <p:sp>
        <p:nvSpPr>
          <p:cNvPr id="3" name="Content Placeholder 2"/>
          <p:cNvSpPr>
            <a:spLocks noGrp="1"/>
          </p:cNvSpPr>
          <p:nvPr>
            <p:ph idx="1"/>
          </p:nvPr>
        </p:nvSpPr>
        <p:spPr>
          <a:xfrm>
            <a:off x="379412" y="1828800"/>
            <a:ext cx="11201400" cy="4191000"/>
          </a:xfrm>
        </p:spPr>
        <p:txBody>
          <a:bodyPr>
            <a:noAutofit/>
          </a:bodyPr>
          <a:lstStyle/>
          <a:p>
            <a:pPr algn="just"/>
            <a:r>
              <a:rPr lang="en-US" sz="2600" dirty="0">
                <a:solidFill>
                  <a:srgbClr val="C00000"/>
                </a:solidFill>
                <a:cs typeface="Times New Roman" pitchFamily="18" charset="0"/>
              </a:rPr>
              <a:t>A process is thrashing if it is spending more time paging than executing.</a:t>
            </a:r>
          </a:p>
          <a:p>
            <a:pPr algn="just"/>
            <a:r>
              <a:rPr lang="en-US" sz="2600" dirty="0">
                <a:solidFill>
                  <a:schemeClr val="accent3">
                    <a:lumMod val="75000"/>
                  </a:schemeClr>
                </a:solidFill>
                <a:cs typeface="Times New Roman" pitchFamily="18" charset="0"/>
              </a:rPr>
              <a:t>Ex. In case of global page replacement, a process needs more frames, faults and takes frames from other processes.</a:t>
            </a:r>
          </a:p>
          <a:p>
            <a:pPr algn="just"/>
            <a:r>
              <a:rPr lang="en-US" sz="2600" dirty="0">
                <a:solidFill>
                  <a:schemeClr val="accent3">
                    <a:lumMod val="75000"/>
                  </a:schemeClr>
                </a:solidFill>
                <a:cs typeface="Times New Roman" pitchFamily="18" charset="0"/>
              </a:rPr>
              <a:t>These processes also fault and in turn take frames from  other processes </a:t>
            </a:r>
          </a:p>
          <a:p>
            <a:pPr algn="just"/>
            <a:r>
              <a:rPr lang="en-US" sz="2600" dirty="0">
                <a:solidFill>
                  <a:schemeClr val="accent3">
                    <a:lumMod val="75000"/>
                  </a:schemeClr>
                </a:solidFill>
                <a:cs typeface="Times New Roman" pitchFamily="18" charset="0"/>
              </a:rPr>
              <a:t>As processes queue up for paging device, ready queue empties, CPU utilization decreases.</a:t>
            </a:r>
          </a:p>
          <a:p>
            <a:pPr algn="just"/>
            <a:r>
              <a:rPr lang="en-US" sz="2600" dirty="0">
                <a:solidFill>
                  <a:schemeClr val="accent3">
                    <a:lumMod val="75000"/>
                  </a:schemeClr>
                </a:solidFill>
                <a:cs typeface="Times New Roman" pitchFamily="18" charset="0"/>
              </a:rPr>
              <a:t>CPU scheduler increases degree of multiprogramming on seeing empty ready queue – further page faults - thrashing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3399FF"/>
                </a:solidFill>
              </a:rPr>
              <a:t>How big should a page be?</a:t>
            </a:r>
          </a:p>
        </p:txBody>
      </p:sp>
      <p:sp>
        <p:nvSpPr>
          <p:cNvPr id="3" name="Content Placeholder 2"/>
          <p:cNvSpPr>
            <a:spLocks noGrp="1"/>
          </p:cNvSpPr>
          <p:nvPr>
            <p:ph idx="1"/>
          </p:nvPr>
        </p:nvSpPr>
        <p:spPr>
          <a:xfrm>
            <a:off x="684212" y="1828800"/>
            <a:ext cx="11049000" cy="4724400"/>
          </a:xfrm>
        </p:spPr>
        <p:txBody>
          <a:bodyPr>
            <a:normAutofit fontScale="92500" lnSpcReduction="10000"/>
          </a:bodyPr>
          <a:lstStyle/>
          <a:p>
            <a:r>
              <a:rPr lang="en-US" sz="2600" dirty="0">
                <a:solidFill>
                  <a:schemeClr val="accent3">
                    <a:lumMod val="75000"/>
                  </a:schemeClr>
                </a:solidFill>
                <a:cs typeface="Times New Roman" pitchFamily="18" charset="0"/>
              </a:rPr>
              <a:t> Smaller pages have advantages </a:t>
            </a:r>
          </a:p>
          <a:p>
            <a:pPr lvl="1"/>
            <a:r>
              <a:rPr lang="en-US" sz="2600" dirty="0">
                <a:solidFill>
                  <a:schemeClr val="accent3">
                    <a:lumMod val="75000"/>
                  </a:schemeClr>
                </a:solidFill>
                <a:cs typeface="Times New Roman" pitchFamily="18" charset="0"/>
              </a:rPr>
              <a:t>Less internal fragmentation  </a:t>
            </a:r>
          </a:p>
          <a:p>
            <a:pPr lvl="1"/>
            <a:r>
              <a:rPr lang="en-US" sz="2600" dirty="0">
                <a:solidFill>
                  <a:schemeClr val="accent3">
                    <a:lumMod val="75000"/>
                  </a:schemeClr>
                </a:solidFill>
                <a:cs typeface="Times New Roman" pitchFamily="18" charset="0"/>
              </a:rPr>
              <a:t>Better fit for various data structures, code sections  </a:t>
            </a:r>
          </a:p>
          <a:p>
            <a:pPr lvl="1"/>
            <a:r>
              <a:rPr lang="en-US" sz="2600" dirty="0">
                <a:solidFill>
                  <a:schemeClr val="accent3">
                    <a:lumMod val="75000"/>
                  </a:schemeClr>
                </a:solidFill>
                <a:cs typeface="Times New Roman" pitchFamily="18" charset="0"/>
              </a:rPr>
              <a:t>Less unused physical memory (some pages have 20 useful bytes and the rest isn’t needed currently) </a:t>
            </a:r>
          </a:p>
          <a:p>
            <a:r>
              <a:rPr lang="en-US" sz="2600" dirty="0">
                <a:solidFill>
                  <a:schemeClr val="accent3">
                    <a:lumMod val="75000"/>
                  </a:schemeClr>
                </a:solidFill>
                <a:cs typeface="Times New Roman" pitchFamily="18" charset="0"/>
              </a:rPr>
              <a:t>Larger pages are better because  </a:t>
            </a:r>
          </a:p>
          <a:p>
            <a:pPr lvl="1"/>
            <a:r>
              <a:rPr lang="en-US" sz="2600" dirty="0">
                <a:solidFill>
                  <a:schemeClr val="accent3">
                    <a:lumMod val="75000"/>
                  </a:schemeClr>
                </a:solidFill>
                <a:cs typeface="Times New Roman" pitchFamily="18" charset="0"/>
              </a:rPr>
              <a:t>Less overhead to keep track of them  </a:t>
            </a:r>
          </a:p>
          <a:p>
            <a:pPr lvl="2"/>
            <a:r>
              <a:rPr lang="en-US" sz="2600" dirty="0">
                <a:solidFill>
                  <a:schemeClr val="accent3">
                    <a:lumMod val="75000"/>
                  </a:schemeClr>
                </a:solidFill>
                <a:cs typeface="Times New Roman" pitchFamily="18" charset="0"/>
              </a:rPr>
              <a:t>Smaller page tables </a:t>
            </a:r>
          </a:p>
          <a:p>
            <a:pPr lvl="2"/>
            <a:r>
              <a:rPr lang="en-US" sz="2600" dirty="0">
                <a:solidFill>
                  <a:schemeClr val="accent3">
                    <a:lumMod val="75000"/>
                  </a:schemeClr>
                </a:solidFill>
                <a:cs typeface="Times New Roman" pitchFamily="18" charset="0"/>
              </a:rPr>
              <a:t>TLB can point to more memory (same number of pages, but more memory per page)  </a:t>
            </a:r>
          </a:p>
          <a:p>
            <a:pPr lvl="2"/>
            <a:r>
              <a:rPr lang="en-US" sz="2600" dirty="0">
                <a:solidFill>
                  <a:schemeClr val="accent3">
                    <a:lumMod val="75000"/>
                  </a:schemeClr>
                </a:solidFill>
                <a:cs typeface="Times New Roman" pitchFamily="18" charset="0"/>
              </a:rPr>
              <a:t>Faster paging algorithms (fewer table entries to look through)  </a:t>
            </a:r>
          </a:p>
          <a:p>
            <a:pPr lvl="1"/>
            <a:r>
              <a:rPr lang="en-US" sz="2600" dirty="0">
                <a:solidFill>
                  <a:schemeClr val="accent3">
                    <a:lumMod val="75000"/>
                  </a:schemeClr>
                </a:solidFill>
                <a:cs typeface="Times New Roman" pitchFamily="18" charset="0"/>
              </a:rPr>
              <a:t>More efficient to transfer larger pages to and from disk</a:t>
            </a:r>
          </a:p>
        </p:txBody>
      </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03412" y="3124200"/>
            <a:ext cx="8227457" cy="1894362"/>
          </a:xfrm>
        </p:spPr>
        <p:txBody>
          <a:bodyPr>
            <a:normAutofit fontScale="90000"/>
          </a:bodyPr>
          <a:lstStyle/>
          <a:p>
            <a:pPr algn="ctr"/>
            <a:r>
              <a:rPr lang="en-US" sz="8000" dirty="0">
                <a:solidFill>
                  <a:srgbClr val="C00000"/>
                </a:solidFill>
                <a:effectLst>
                  <a:outerShdw blurRad="38100" dist="38100" dir="2700000" algn="tl">
                    <a:srgbClr val="000000">
                      <a:alpha val="43137"/>
                    </a:srgbClr>
                  </a:outerShdw>
                </a:effectLst>
              </a:rPr>
              <a:t>Thank You</a:t>
            </a:r>
            <a:br>
              <a:rPr lang="en-US" sz="8000" dirty="0">
                <a:solidFill>
                  <a:srgbClr val="C00000"/>
                </a:solidFill>
                <a:effectLst>
                  <a:outerShdw blurRad="38100" dist="38100" dir="2700000" algn="tl">
                    <a:srgbClr val="000000">
                      <a:alpha val="43137"/>
                    </a:srgbClr>
                  </a:outerShdw>
                </a:effectLst>
              </a:rPr>
            </a:br>
            <a:endParaRPr lang="en-US" sz="8000" dirty="0">
              <a:solidFill>
                <a:srgbClr val="C00000"/>
              </a:solidFill>
              <a:effectLst>
                <a:outerShdw blurRad="38100" dist="38100" dir="2700000" algn="tl">
                  <a:srgbClr val="000000">
                    <a:alpha val="43137"/>
                  </a:srgbClr>
                </a:outerShdw>
              </a:effectLst>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98612" y="228600"/>
            <a:ext cx="9601200" cy="1143000"/>
          </a:xfrm>
        </p:spPr>
        <p:txBody>
          <a:bodyPr>
            <a:noAutofit/>
          </a:bodyPr>
          <a:lstStyle/>
          <a:p>
            <a:pPr marL="742950" indent="-742950" algn="ctr"/>
            <a:r>
              <a:rPr lang="en-US" sz="3600" dirty="0">
                <a:solidFill>
                  <a:srgbClr val="3399FF"/>
                </a:solidFill>
              </a:rPr>
              <a:t>Protection Against Unauthorized Access</a:t>
            </a:r>
          </a:p>
        </p:txBody>
      </p:sp>
      <p:sp>
        <p:nvSpPr>
          <p:cNvPr id="2" name="Content Placeholder 1"/>
          <p:cNvSpPr>
            <a:spLocks noGrp="1"/>
          </p:cNvSpPr>
          <p:nvPr>
            <p:ph idx="1"/>
          </p:nvPr>
        </p:nvSpPr>
        <p:spPr>
          <a:xfrm>
            <a:off x="531812" y="1828800"/>
            <a:ext cx="11277600" cy="4191000"/>
          </a:xfrm>
        </p:spPr>
        <p:txBody>
          <a:bodyPr>
            <a:normAutofit/>
          </a:bodyPr>
          <a:lstStyle/>
          <a:p>
            <a:pPr algn="just"/>
            <a:r>
              <a:rPr lang="en-US" sz="2600" dirty="0">
                <a:solidFill>
                  <a:schemeClr val="accent3">
                    <a:lumMod val="75000"/>
                  </a:schemeClr>
                </a:solidFill>
                <a:cs typeface="Times New Roman" pitchFamily="18" charset="0"/>
              </a:rPr>
              <a:t>Protect operating system from access by user processes</a:t>
            </a:r>
          </a:p>
          <a:p>
            <a:pPr algn="just"/>
            <a:r>
              <a:rPr lang="en-US" sz="2600" dirty="0">
                <a:solidFill>
                  <a:schemeClr val="accent3">
                    <a:lumMod val="75000"/>
                  </a:schemeClr>
                </a:solidFill>
                <a:cs typeface="Times New Roman" pitchFamily="18" charset="0"/>
              </a:rPr>
              <a:t>Protect user processes from one another</a:t>
            </a:r>
          </a:p>
          <a:p>
            <a:pPr algn="just"/>
            <a:r>
              <a:rPr lang="en-US" sz="2600" dirty="0">
                <a:solidFill>
                  <a:srgbClr val="C00000"/>
                </a:solidFill>
                <a:cs typeface="Times New Roman" pitchFamily="18" charset="0"/>
              </a:rPr>
              <a:t>Each process has to be assigned a separate memory space</a:t>
            </a:r>
          </a:p>
          <a:p>
            <a:pPr algn="just"/>
            <a:r>
              <a:rPr lang="en-US" sz="2600" dirty="0">
                <a:solidFill>
                  <a:schemeClr val="accent3">
                    <a:lumMod val="75000"/>
                  </a:schemeClr>
                </a:solidFill>
                <a:cs typeface="Times New Roman" pitchFamily="18" charset="0"/>
              </a:rPr>
              <a:t>A range of legal addresses that a process may access is determined and it is ensured that the process can access only these legal addresses</a:t>
            </a:r>
          </a:p>
          <a:p>
            <a:pPr algn="just">
              <a:buNone/>
            </a:pPr>
            <a:endParaRPr lang="en-US" sz="2400" dirty="0">
              <a:solidFill>
                <a:schemeClr val="accent3">
                  <a:lumMod val="75000"/>
                </a:schemeClr>
              </a:solidFill>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812" y="0"/>
            <a:ext cx="11201400" cy="1143000"/>
          </a:xfrm>
        </p:spPr>
        <p:txBody>
          <a:bodyPr>
            <a:noAutofit/>
          </a:bodyPr>
          <a:lstStyle/>
          <a:p>
            <a:pPr marL="742950" indent="-742950" algn="ctr"/>
            <a:r>
              <a:rPr lang="en-US" sz="3600" dirty="0">
                <a:solidFill>
                  <a:srgbClr val="3399FF"/>
                </a:solidFill>
              </a:rPr>
              <a:t>Base and Limit Register</a:t>
            </a:r>
          </a:p>
        </p:txBody>
      </p:sp>
      <p:sp>
        <p:nvSpPr>
          <p:cNvPr id="2" name="Content Placeholder 1"/>
          <p:cNvSpPr>
            <a:spLocks noGrp="1"/>
          </p:cNvSpPr>
          <p:nvPr>
            <p:ph idx="1"/>
          </p:nvPr>
        </p:nvSpPr>
        <p:spPr>
          <a:xfrm>
            <a:off x="379412" y="1828800"/>
            <a:ext cx="6781800" cy="4800600"/>
          </a:xfrm>
        </p:spPr>
        <p:txBody>
          <a:bodyPr>
            <a:normAutofit/>
          </a:bodyPr>
          <a:lstStyle/>
          <a:p>
            <a:pPr algn="just"/>
            <a:r>
              <a:rPr lang="en-US" sz="2600" dirty="0">
                <a:solidFill>
                  <a:schemeClr val="accent3">
                    <a:lumMod val="75000"/>
                  </a:schemeClr>
                </a:solidFill>
                <a:cs typeface="Times New Roman" pitchFamily="18" charset="0"/>
              </a:rPr>
              <a:t>Memory management provides protection by using two registers, a </a:t>
            </a:r>
            <a:r>
              <a:rPr lang="en-US" sz="2600" dirty="0">
                <a:solidFill>
                  <a:srgbClr val="C00000"/>
                </a:solidFill>
                <a:cs typeface="Times New Roman" pitchFamily="18" charset="0"/>
              </a:rPr>
              <a:t>base register</a:t>
            </a:r>
            <a:r>
              <a:rPr lang="en-US" sz="2600" dirty="0">
                <a:solidFill>
                  <a:schemeClr val="accent3">
                    <a:lumMod val="75000"/>
                  </a:schemeClr>
                </a:solidFill>
                <a:cs typeface="Times New Roman" pitchFamily="18" charset="0"/>
              </a:rPr>
              <a:t> and a </a:t>
            </a:r>
            <a:r>
              <a:rPr lang="en-US" sz="2600" dirty="0">
                <a:solidFill>
                  <a:srgbClr val="C00000"/>
                </a:solidFill>
                <a:cs typeface="Times New Roman" pitchFamily="18" charset="0"/>
              </a:rPr>
              <a:t>limit register. </a:t>
            </a:r>
          </a:p>
          <a:p>
            <a:pPr algn="just"/>
            <a:r>
              <a:rPr lang="en-US" sz="2600" dirty="0">
                <a:solidFill>
                  <a:schemeClr val="accent3">
                    <a:lumMod val="75000"/>
                  </a:schemeClr>
                </a:solidFill>
                <a:cs typeface="Times New Roman" pitchFamily="18" charset="0"/>
              </a:rPr>
              <a:t>The base register holds the smallest legal physical memory address and the limit register specifies the size of the range.</a:t>
            </a:r>
          </a:p>
          <a:p>
            <a:pPr algn="just"/>
            <a:r>
              <a:rPr lang="en-US" sz="2600" dirty="0">
                <a:solidFill>
                  <a:schemeClr val="accent3">
                    <a:lumMod val="75000"/>
                  </a:schemeClr>
                </a:solidFill>
                <a:cs typeface="Times New Roman" pitchFamily="18" charset="0"/>
              </a:rPr>
              <a:t> For example, if the base register holds 300040 and the limit register is 120900, then the program can legally access all addresses from 300040 through 420939 (300040 + 120900)</a:t>
            </a:r>
          </a:p>
          <a:p>
            <a:pPr algn="just"/>
            <a:endParaRPr lang="en-US" sz="2600" dirty="0">
              <a:latin typeface="Times New Roman" pitchFamily="18" charset="0"/>
              <a:cs typeface="Times New Roman" pitchFamily="18" charset="0"/>
            </a:endParaRPr>
          </a:p>
        </p:txBody>
      </p:sp>
      <p:pic>
        <p:nvPicPr>
          <p:cNvPr id="87042" name="Picture 2" descr="http://www.cs.odu.edu/%7Ecs471w/spring12/lectures/MainMemory_files/image002.jpg"/>
          <p:cNvPicPr>
            <a:picLocks noChangeAspect="1" noChangeArrowheads="1"/>
          </p:cNvPicPr>
          <p:nvPr/>
        </p:nvPicPr>
        <p:blipFill>
          <a:blip r:embed="rId3"/>
          <a:srcRect/>
          <a:stretch>
            <a:fillRect/>
          </a:stretch>
        </p:blipFill>
        <p:spPr bwMode="auto">
          <a:xfrm>
            <a:off x="7770812" y="1676400"/>
            <a:ext cx="4128529" cy="4724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3212" y="685800"/>
            <a:ext cx="11582400" cy="2590800"/>
          </a:xfrm>
        </p:spPr>
        <p:txBody>
          <a:bodyPr>
            <a:normAutofit/>
          </a:bodyPr>
          <a:lstStyle/>
          <a:p>
            <a:pPr algn="just"/>
            <a:r>
              <a:rPr lang="en-US" sz="2600" dirty="0">
                <a:solidFill>
                  <a:schemeClr val="accent3">
                    <a:lumMod val="75000"/>
                  </a:schemeClr>
                </a:solidFill>
                <a:cs typeface="Times New Roman" pitchFamily="18" charset="0"/>
              </a:rPr>
              <a:t>Any attempt by a program executing in user mode to access OS memory or other users memory results in a trap to OS, which treats the attempt as fatal error.</a:t>
            </a:r>
          </a:p>
          <a:p>
            <a:pPr algn="just"/>
            <a:r>
              <a:rPr lang="en-US" sz="2600" dirty="0">
                <a:solidFill>
                  <a:schemeClr val="accent3">
                    <a:lumMod val="75000"/>
                  </a:schemeClr>
                </a:solidFill>
                <a:cs typeface="Times New Roman" pitchFamily="18" charset="0"/>
              </a:rPr>
              <a:t>This prevents user program from modifying the code or data structure of OS</a:t>
            </a:r>
          </a:p>
        </p:txBody>
      </p:sp>
      <p:pic>
        <p:nvPicPr>
          <p:cNvPr id="4" name="Content Placeholder 4" descr="8.02.pdf"/>
          <p:cNvPicPr>
            <a:picLocks noChangeAspect="1"/>
          </p:cNvPicPr>
          <p:nvPr/>
        </p:nvPicPr>
        <p:blipFill>
          <a:blip r:embed="rId3"/>
          <a:srcRect t="-12790" b="-12790"/>
          <a:stretch>
            <a:fillRect/>
          </a:stretch>
        </p:blipFill>
        <p:spPr>
          <a:xfrm>
            <a:off x="836612" y="2895600"/>
            <a:ext cx="10360501" cy="3962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ood painting">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66FA3CE-A218-4400-AA51-F51C6E85D0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good painting</Template>
  <TotalTime>0</TotalTime>
  <Words>3794</Words>
  <Application>Microsoft Office PowerPoint</Application>
  <PresentationFormat>Custom</PresentationFormat>
  <Paragraphs>925</Paragraphs>
  <Slides>66</Slides>
  <Notes>63</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Palatino Linotype</vt:lpstr>
      <vt:lpstr>Times New Roman</vt:lpstr>
      <vt:lpstr>good painting</vt:lpstr>
      <vt:lpstr>PowerPoint Presentation</vt:lpstr>
      <vt:lpstr>Course Objective</vt:lpstr>
      <vt:lpstr>Basics Facts</vt:lpstr>
      <vt:lpstr>PowerPoint Presentation</vt:lpstr>
      <vt:lpstr>Cache Memory</vt:lpstr>
      <vt:lpstr>Cache and Main Memory</vt:lpstr>
      <vt:lpstr>Protection Against Unauthorized Access</vt:lpstr>
      <vt:lpstr>Base and Limit Register</vt:lpstr>
      <vt:lpstr>PowerPoint Presentation</vt:lpstr>
      <vt:lpstr>Address Binding</vt:lpstr>
      <vt:lpstr>Types of Addresses</vt:lpstr>
      <vt:lpstr>Address Binding</vt:lpstr>
      <vt:lpstr>Logical vs. Physical Address Space</vt:lpstr>
      <vt:lpstr>Logical vs. Physical Address Space</vt:lpstr>
      <vt:lpstr>Dynamic Relocation using Relocation Register</vt:lpstr>
      <vt:lpstr>Swapping</vt:lpstr>
      <vt:lpstr>Schematic View of Swapping</vt:lpstr>
      <vt:lpstr>Contiguous Allocation</vt:lpstr>
      <vt:lpstr>Hardware Support for Relocation and Limit Registers</vt:lpstr>
      <vt:lpstr>Contiguous Allocation</vt:lpstr>
      <vt:lpstr>Contiguous Allocation</vt:lpstr>
      <vt:lpstr>Contiguous Allocation</vt:lpstr>
      <vt:lpstr>PowerPoint Presentation</vt:lpstr>
      <vt:lpstr>Dynamic Storage-Allocation Problem</vt:lpstr>
      <vt:lpstr>Paging</vt:lpstr>
      <vt:lpstr>Paging Model of Logical and Physical Memory</vt:lpstr>
      <vt:lpstr>PowerPoint Presentation</vt:lpstr>
      <vt:lpstr>Paging example for 32 byte memory with 4 byte pages.</vt:lpstr>
      <vt:lpstr>Free Frames  (a) Before and (b)after allocation</vt:lpstr>
      <vt:lpstr>Segmentation</vt:lpstr>
      <vt:lpstr>PowerPoint Presentation</vt:lpstr>
      <vt:lpstr>Segmentation Hardware</vt:lpstr>
      <vt:lpstr>Example</vt:lpstr>
      <vt:lpstr>Paging vs. Segmentation</vt:lpstr>
      <vt:lpstr>Virtual Memory</vt:lpstr>
      <vt:lpstr>Virtual Memory</vt:lpstr>
      <vt:lpstr>Virtual Memory That is Larger Than Physical Memory</vt:lpstr>
      <vt:lpstr>Virtual Memory That is Larger Than Physical Memory</vt:lpstr>
      <vt:lpstr>Advantages of Virtual Memory</vt:lpstr>
      <vt:lpstr>Demand Paging</vt:lpstr>
      <vt:lpstr>Transfer of a Paged Memory to Contiguous Disk Space</vt:lpstr>
      <vt:lpstr>Valid-Invalid Bit Scheme</vt:lpstr>
      <vt:lpstr>Page Table When Some Pages Are Not in Main Memory</vt:lpstr>
      <vt:lpstr>Page Fault</vt:lpstr>
      <vt:lpstr>Steps in Handling a Page Fault</vt:lpstr>
      <vt:lpstr>Basic Page Replacement</vt:lpstr>
      <vt:lpstr>Page Replacement</vt:lpstr>
      <vt:lpstr>Dirty Bit</vt:lpstr>
      <vt:lpstr>Page Replacement Algorithms</vt:lpstr>
      <vt:lpstr>FIFO Page Replacement</vt:lpstr>
      <vt:lpstr>PowerPoint Presentation</vt:lpstr>
      <vt:lpstr>First-In-First-Out (FIFO) Algorithm</vt:lpstr>
      <vt:lpstr>Optimal Page Replacement</vt:lpstr>
      <vt:lpstr>Question – Optimal Page Replacement</vt:lpstr>
      <vt:lpstr>Least Recently Used (LRU) Algorithm</vt:lpstr>
      <vt:lpstr>Practice Question 1</vt:lpstr>
      <vt:lpstr>PowerPoint Presentation</vt:lpstr>
      <vt:lpstr>Practice Question 2</vt:lpstr>
      <vt:lpstr>PowerPoint Presentation</vt:lpstr>
      <vt:lpstr>Practice Question 3</vt:lpstr>
      <vt:lpstr>PowerPoint Presentation</vt:lpstr>
      <vt:lpstr>Allocation of Frames</vt:lpstr>
      <vt:lpstr>Global vs. Local Allocation</vt:lpstr>
      <vt:lpstr>Thrashing</vt:lpstr>
      <vt:lpstr>How big should a page be?</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2016-01-19T07:51:59Z</dcterms:created>
  <dcterms:modified xsi:type="dcterms:W3CDTF">2024-04-17T05:45:34Z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TC028866379991</vt:lpwstr>
  </property>
</Properties>
</file>